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349" r:id="rId2"/>
    <p:sldId id="311" r:id="rId3"/>
    <p:sldId id="352" r:id="rId4"/>
    <p:sldId id="350" r:id="rId5"/>
    <p:sldId id="316" r:id="rId6"/>
    <p:sldId id="320" r:id="rId7"/>
    <p:sldId id="313" r:id="rId8"/>
    <p:sldId id="318" r:id="rId9"/>
    <p:sldId id="321" r:id="rId10"/>
    <p:sldId id="353" r:id="rId11"/>
    <p:sldId id="356" r:id="rId12"/>
    <p:sldId id="315" r:id="rId13"/>
    <p:sldId id="354" r:id="rId14"/>
    <p:sldId id="357" r:id="rId15"/>
    <p:sldId id="322" r:id="rId16"/>
    <p:sldId id="323" r:id="rId17"/>
    <p:sldId id="314" r:id="rId18"/>
    <p:sldId id="324" r:id="rId19"/>
    <p:sldId id="326" r:id="rId20"/>
    <p:sldId id="330" r:id="rId21"/>
    <p:sldId id="331" r:id="rId22"/>
    <p:sldId id="332" r:id="rId23"/>
    <p:sldId id="333" r:id="rId24"/>
    <p:sldId id="334" r:id="rId25"/>
    <p:sldId id="335" r:id="rId26"/>
    <p:sldId id="355" r:id="rId27"/>
    <p:sldId id="358" r:id="rId28"/>
    <p:sldId id="328" r:id="rId29"/>
    <p:sldId id="337" r:id="rId30"/>
    <p:sldId id="338" r:id="rId31"/>
    <p:sldId id="339" r:id="rId32"/>
    <p:sldId id="340" r:id="rId33"/>
    <p:sldId id="341" r:id="rId34"/>
    <p:sldId id="342" r:id="rId35"/>
    <p:sldId id="348" r:id="rId36"/>
    <p:sldId id="351" r:id="rId37"/>
    <p:sldId id="343" r:id="rId38"/>
    <p:sldId id="359" r:id="rId39"/>
    <p:sldId id="344" r:id="rId40"/>
    <p:sldId id="346" r:id="rId41"/>
    <p:sldId id="347" r:id="rId42"/>
    <p:sldId id="336" r:id="rId43"/>
  </p:sldIdLst>
  <p:sldSz cx="12192000" cy="6858000"/>
  <p:notesSz cx="6858000" cy="9144000"/>
  <p:embeddedFontLst>
    <p:embeddedFont>
      <p:font typeface="等线" panose="02010600030101010101" pitchFamily="2" charset="-122"/>
      <p:regular r:id="rId45"/>
      <p:bold r:id="rId46"/>
    </p:embeddedFont>
    <p:embeddedFont>
      <p:font typeface="Helvetica" panose="020B0604020202020204" pitchFamily="34" charset="0"/>
      <p:regular r:id="rId47"/>
      <p:bold r:id="rId48"/>
      <p:italic r:id="rId49"/>
      <p:boldItalic r:id="rId50"/>
    </p:embeddedFont>
    <p:embeddedFont>
      <p:font typeface="UVN Banh Mi" pitchFamily="2" charset="0"/>
      <p:regular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2546A"/>
    <a:srgbClr val="FFEEAD"/>
    <a:srgbClr val="D08830"/>
    <a:srgbClr val="E05A5F"/>
    <a:srgbClr val="254F3B"/>
    <a:srgbClr val="96CEB4"/>
    <a:srgbClr val="1B170B"/>
    <a:srgbClr val="924600"/>
    <a:srgbClr val="FFA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83037" autoAdjust="0"/>
  </p:normalViewPr>
  <p:slideViewPr>
    <p:cSldViewPr snapToGrid="0" showGuides="1">
      <p:cViewPr varScale="1">
        <p:scale>
          <a:sx n="84" d="100"/>
          <a:sy n="84" d="100"/>
        </p:scale>
        <p:origin x="490" y="50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3FDD-093E-42D9-A2CA-BE24FBFB1281}" type="datetimeFigureOut">
              <a:rPr lang="zh-CN" altLang="en-US" smtClean="0"/>
              <a:t>2022/2/7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2BC75-BB70-457F-BA99-4217349E55CA}" type="slidenum">
              <a:rPr lang="zh-CN" altLang="en-US" smtClean="0"/>
              <a:t>‹#›</a:t>
            </a:fld>
            <a:endParaRPr lang="zh-CN" altLang="en-US"/>
          </a:p>
        </p:txBody>
      </p:sp>
    </p:spTree>
    <p:extLst>
      <p:ext uri="{BB962C8B-B14F-4D97-AF65-F5344CB8AC3E}">
        <p14:creationId xmlns:p14="http://schemas.microsoft.com/office/powerpoint/2010/main" val="253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err="1"/>
              <a:t>phim</a:t>
            </a:r>
            <a:r>
              <a:rPr lang="en-US" dirty="0"/>
              <a:t>: https://www.youtube.com/watch?v=Hyy6RRXjO-o</a:t>
            </a: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5</a:t>
            </a:fld>
            <a:endParaRPr lang="zh-CN" altLang="en-US"/>
          </a:p>
        </p:txBody>
      </p:sp>
    </p:spTree>
    <p:extLst>
      <p:ext uri="{BB962C8B-B14F-4D97-AF65-F5344CB8AC3E}">
        <p14:creationId xmlns:p14="http://schemas.microsoft.com/office/powerpoint/2010/main" val="24813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Danh hiệu “Anh hùng Lao động” để tặng hoặc truy </a:t>
            </a:r>
            <a:r>
              <a:rPr lang="vi-VN" sz="1200" b="0" i="1" kern="1200">
                <a:solidFill>
                  <a:schemeClr val="tx1"/>
                </a:solidFill>
                <a:effectLst/>
                <a:latin typeface="+mn-lt"/>
                <a:ea typeface="+mn-ea"/>
                <a:cs typeface="+mn-cs"/>
              </a:rPr>
              <a:t>tặng cho cá nhân có hành động anh hùng</a:t>
            </a:r>
            <a:r>
              <a:rPr lang="vi-VN" sz="1200" b="0" i="0" kern="1200">
                <a:solidFill>
                  <a:schemeClr val="tx1"/>
                </a:solidFill>
                <a:effectLst/>
                <a:latin typeface="+mn-lt"/>
                <a:ea typeface="+mn-ea"/>
                <a:cs typeface="+mn-cs"/>
              </a:rPr>
              <a:t>, trung thành với Tổ quốc Việt Nam xã hội chủ nghĩa, lập được thành tích đặc biệt xuất sắc, có phẩm chất đạo đức cách mạng, là tấm gương sáng về mọi mặt, đạt được các tiêu chuẩn sau:</a:t>
            </a:r>
          </a:p>
          <a:p>
            <a:r>
              <a:rPr lang="en-US" sz="1200" b="0" i="0" kern="1200">
                <a:solidFill>
                  <a:schemeClr val="tx1"/>
                </a:solidFill>
                <a:effectLst/>
                <a:latin typeface="+mn-lt"/>
                <a:ea typeface="+mn-ea"/>
                <a:cs typeface="+mn-cs"/>
              </a:rPr>
              <a:t>1</a:t>
            </a:r>
            <a:r>
              <a:rPr lang="vi-VN" sz="1200" b="0" i="0" kern="1200">
                <a:solidFill>
                  <a:schemeClr val="tx1"/>
                </a:solidFill>
                <a:effectLst/>
                <a:latin typeface="+mn-lt"/>
                <a:ea typeface="+mn-ea"/>
                <a:cs typeface="+mn-cs"/>
              </a:rPr>
              <a:t>) Có tinh thần dám nghĩ, dám làm, lao động sáng tạo, đạt năng suất lao động, chất lượng và hiệu quả công tác cao nhất tỉnh, thành phố hoặc ngành (có cùng tính chất công việc và cùng ngành nghề), đóng góp quan trọng vào sự phát triển của đơn vị, địa phương, ngành và đất nước;</a:t>
            </a:r>
          </a:p>
          <a:p>
            <a:r>
              <a:rPr lang="en-US" sz="1200" b="0" i="0" kern="1200">
                <a:solidFill>
                  <a:schemeClr val="tx1"/>
                </a:solidFill>
                <a:effectLst/>
                <a:latin typeface="+mn-lt"/>
                <a:ea typeface="+mn-ea"/>
                <a:cs typeface="+mn-cs"/>
              </a:rPr>
              <a:t>2</a:t>
            </a:r>
            <a:r>
              <a:rPr lang="vi-VN" sz="1200" b="0" i="0" kern="1200">
                <a:solidFill>
                  <a:schemeClr val="tx1"/>
                </a:solidFill>
                <a:effectLst/>
                <a:latin typeface="+mn-lt"/>
                <a:ea typeface="+mn-ea"/>
                <a:cs typeface="+mn-cs"/>
              </a:rPr>
              <a:t>) Có nhiều thành tích trong công tác nghiên cứu và ứng dụng tiến bộ khoa học, kỹ thuật, công nghệ mới; có sáng kiến cải tiến hoặc giải pháp có giá trị, có sản phẩm, công trình khoa học hoặc có tác phẩm sáng tạo văn học, nghệ thuật nổi tiếng, có giá trị đặc biệt, được ứng dụng trong sản xuất, công tác, đem lại hiệu quả cao về kinh tế, xã hội;</a:t>
            </a:r>
          </a:p>
          <a:p>
            <a:r>
              <a:rPr lang="en-US" sz="1200" b="0" i="0" kern="1200">
                <a:solidFill>
                  <a:schemeClr val="tx1"/>
                </a:solidFill>
                <a:effectLst/>
                <a:latin typeface="+mn-lt"/>
                <a:ea typeface="+mn-ea"/>
                <a:cs typeface="+mn-cs"/>
              </a:rPr>
              <a:t>3</a:t>
            </a:r>
            <a:r>
              <a:rPr lang="vi-VN" sz="1200" b="0" i="0" kern="1200">
                <a:solidFill>
                  <a:schemeClr val="tx1"/>
                </a:solidFill>
                <a:effectLst/>
                <a:latin typeface="+mn-lt"/>
                <a:ea typeface="+mn-ea"/>
                <a:cs typeface="+mn-cs"/>
              </a:rPr>
              <a:t>) Có bản lĩnh chính trị vững vàng, có công lớn trong việc bồi dưỡng, đào tạo cho đồng nghiệp và thế hệ trẻ hoặc trong việc hướng dẫn kỹ thuật, chuyển giao công nghệ, kinh nghiệm sản xuất, kinh doanh cho địa phương, cho ngành;</a:t>
            </a:r>
          </a:p>
          <a:p>
            <a:r>
              <a:rPr lang="en-US" sz="1200" b="0" i="0" kern="1200">
                <a:solidFill>
                  <a:schemeClr val="tx1"/>
                </a:solidFill>
                <a:effectLst/>
                <a:latin typeface="+mn-lt"/>
                <a:ea typeface="+mn-ea"/>
                <a:cs typeface="+mn-cs"/>
              </a:rPr>
              <a:t>4</a:t>
            </a:r>
            <a:r>
              <a:rPr lang="vi-VN" sz="1200" b="0" i="0" kern="1200">
                <a:solidFill>
                  <a:schemeClr val="tx1"/>
                </a:solidFill>
                <a:effectLst/>
                <a:latin typeface="+mn-lt"/>
                <a:ea typeface="+mn-ea"/>
                <a:cs typeface="+mn-cs"/>
              </a:rPr>
              <a:t>) Có tinh thần trách nhiệm cao, nỗ lực, vượt khó, tận tụy với công việc, cần, kiệm, liêm, chính, chí công, vô tư; chấp hành nghiêm chỉnh các chủ trương, chính sách của Đảng và pháp luật của Nhà nước; nêu cao tinh thần hợp tác, tương trợ; là hạt nhân xây dựng sự đoàn kết, thống nhất; là tấm gương sáng xây dựng cuộc sống văn hoá trong đơn vị và gia đình;</a:t>
            </a:r>
          </a:p>
          <a:p>
            <a:r>
              <a:rPr lang="en-US" sz="1200" b="0" i="0" kern="1200">
                <a:solidFill>
                  <a:schemeClr val="tx1"/>
                </a:solidFill>
                <a:effectLst/>
                <a:latin typeface="+mn-lt"/>
                <a:ea typeface="+mn-ea"/>
                <a:cs typeface="+mn-cs"/>
              </a:rPr>
              <a:t>5</a:t>
            </a:r>
            <a:r>
              <a:rPr lang="vi-VN" sz="1200" b="0" i="0" kern="1200">
                <a:solidFill>
                  <a:schemeClr val="tx1"/>
                </a:solidFill>
                <a:effectLst/>
                <a:latin typeface="+mn-lt"/>
                <a:ea typeface="+mn-ea"/>
                <a:cs typeface="+mn-cs"/>
              </a:rPr>
              <a:t>) Đã được tặng thưởng “Huân chương Lao động” hạng nhất hoặc “Huân chương Chiến công” hạng nhất (trừ trường hợp lập được thành tích đột xuất).</a:t>
            </a:r>
          </a:p>
          <a:p>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15</a:t>
            </a:fld>
            <a:endParaRPr lang="zh-CN" altLang="en-US"/>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16</a:t>
            </a:fld>
            <a:endParaRPr lang="zh-CN" altLang="en-US"/>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kern="1200">
                <a:solidFill>
                  <a:schemeClr val="tx1"/>
                </a:solidFill>
                <a:effectLst/>
                <a:latin typeface="+mn-lt"/>
                <a:ea typeface="+mn-ea"/>
                <a:cs typeface="+mn-cs"/>
              </a:rPr>
              <a:t>Ngày 4 tháng 2 năm 1947, Chế tạo Quân giới cục đổi tên thành Cục Quân giới do kỹ sư vũ khí nổi tiếng, sau này là</a:t>
            </a:r>
            <a:r>
              <a:rPr lang="en-US" sz="1200" b="0" i="0" u="none" kern="1200">
                <a:solidFill>
                  <a:schemeClr val="tx1"/>
                </a:solidFill>
                <a:effectLst/>
                <a:latin typeface="+mn-lt"/>
                <a:ea typeface="+mn-ea"/>
                <a:cs typeface="+mn-cs"/>
              </a:rPr>
              <a:t> Thiếu t</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ớng Trần Đại Nghĩa</a:t>
            </a:r>
            <a:r>
              <a:rPr lang="vi-VN" sz="1200" b="0" i="0" u="none" kern="1200">
                <a:solidFill>
                  <a:schemeClr val="tx1"/>
                </a:solidFill>
                <a:effectLst/>
                <a:latin typeface="+mn-lt"/>
                <a:ea typeface="+mn-ea"/>
                <a:cs typeface="+mn-cs"/>
              </a:rPr>
              <a:t> làm Cục trưởng. </a:t>
            </a:r>
            <a:r>
              <a:rPr lang="en-US" sz="1200" b="0" i="0" u="none" kern="1200">
                <a:solidFill>
                  <a:schemeClr val="tx1"/>
                </a:solidFill>
                <a:effectLst/>
                <a:latin typeface="+mn-lt"/>
                <a:ea typeface="+mn-ea"/>
                <a:cs typeface="+mn-cs"/>
              </a:rPr>
              <a:t>Ông làm Cục tr</a:t>
            </a:r>
            <a:r>
              <a:rPr lang="vi-VN" sz="1200" b="0" i="0" u="none" kern="1200">
                <a:solidFill>
                  <a:schemeClr val="tx1"/>
                </a:solidFill>
                <a:effectLst/>
                <a:latin typeface="+mn-lt"/>
                <a:ea typeface="+mn-ea"/>
                <a:cs typeface="+mn-cs"/>
              </a:rPr>
              <a:t>ư</a:t>
            </a:r>
            <a:r>
              <a:rPr lang="en-US" sz="1200" b="0" i="0" u="none" kern="1200">
                <a:solidFill>
                  <a:schemeClr val="tx1"/>
                </a:solidFill>
                <a:effectLst/>
                <a:latin typeface="+mn-lt"/>
                <a:ea typeface="+mn-ea"/>
                <a:cs typeface="+mn-cs"/>
              </a:rPr>
              <a:t>ởng từ năm 1947-1954.</a:t>
            </a:r>
          </a:p>
          <a:p>
            <a:r>
              <a:rPr lang="en-US" sz="1200" b="0" i="0" u="none" kern="1200">
                <a:solidFill>
                  <a:schemeClr val="tx1"/>
                </a:solidFill>
                <a:effectLst/>
                <a:latin typeface="+mn-lt"/>
                <a:ea typeface="+mn-ea"/>
                <a:cs typeface="+mn-cs"/>
              </a:rPr>
              <a:t>Qua nhiều lần sáp nhập và đổi tên, nay Cục Quân giới không còn tên gọi này, mà là </a:t>
            </a:r>
            <a:r>
              <a:rPr lang="en-US" sz="1200" b="1" i="0" kern="1200">
                <a:solidFill>
                  <a:schemeClr val="tx1"/>
                </a:solidFill>
                <a:effectLst/>
                <a:latin typeface="+mn-lt"/>
                <a:ea typeface="+mn-ea"/>
                <a:cs typeface="+mn-cs"/>
              </a:rPr>
              <a:t>Tổng cục Công nghiệp quốc phòng.</a:t>
            </a:r>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18</a:t>
            </a:fld>
            <a:endParaRPr lang="zh-CN" altLang="en-US"/>
          </a:p>
        </p:txBody>
      </p:sp>
    </p:spTree>
    <p:extLst>
      <p:ext uri="{BB962C8B-B14F-4D97-AF65-F5344CB8AC3E}">
        <p14:creationId xmlns:p14="http://schemas.microsoft.com/office/powerpoint/2010/main" val="317728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19</a:t>
            </a:fld>
            <a:endParaRPr lang="zh-CN" altLang="en-US"/>
          </a:p>
        </p:txBody>
      </p:sp>
    </p:spTree>
    <p:extLst>
      <p:ext uri="{BB962C8B-B14F-4D97-AF65-F5344CB8AC3E}">
        <p14:creationId xmlns:p14="http://schemas.microsoft.com/office/powerpoint/2010/main" val="164332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20</a:t>
            </a:fld>
            <a:endParaRPr lang="zh-CN" altLang="en-US"/>
          </a:p>
        </p:txBody>
      </p:sp>
    </p:spTree>
    <p:extLst>
      <p:ext uri="{BB962C8B-B14F-4D97-AF65-F5344CB8AC3E}">
        <p14:creationId xmlns:p14="http://schemas.microsoft.com/office/powerpoint/2010/main" val="312653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22</a:t>
            </a:fld>
            <a:endParaRPr lang="zh-CN" altLang="en-US"/>
          </a:p>
        </p:txBody>
      </p:sp>
    </p:spTree>
    <p:extLst>
      <p:ext uri="{BB962C8B-B14F-4D97-AF65-F5344CB8AC3E}">
        <p14:creationId xmlns:p14="http://schemas.microsoft.com/office/powerpoint/2010/main" val="392429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fld id="{7B22BC75-BB70-457F-BA99-4217349E55CA}" type="slidenum">
              <a:rPr lang="zh-CN" altLang="en-US" smtClean="0"/>
              <a:t>24</a:t>
            </a:fld>
            <a:endParaRPr lang="zh-CN" altLang="en-US"/>
          </a:p>
        </p:txBody>
      </p:sp>
    </p:spTree>
    <p:extLst>
      <p:ext uri="{BB962C8B-B14F-4D97-AF65-F5344CB8AC3E}">
        <p14:creationId xmlns:p14="http://schemas.microsoft.com/office/powerpoint/2010/main" val="2432822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2022/2/7</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23306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2022/2/7</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729513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31301A-2A69-43C5-86D2-E5C3DF405B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0DBD4A-0117-4A58-B968-76BC92D84E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C83BD9-B9A8-4D67-8903-F9B7029E40A0}"/>
              </a:ext>
            </a:extLst>
          </p:cNvPr>
          <p:cNvSpPr>
            <a:spLocks noGrp="1" noChangeArrowheads="1"/>
          </p:cNvSpPr>
          <p:nvPr>
            <p:ph type="sldNum" sz="quarter" idx="12"/>
          </p:nvPr>
        </p:nvSpPr>
        <p:spPr>
          <a:ln/>
        </p:spPr>
        <p:txBody>
          <a:bodyPr/>
          <a:lstStyle>
            <a:lvl1pPr>
              <a:defRPr/>
            </a:lvl1pPr>
          </a:lstStyle>
          <a:p>
            <a:fld id="{0FDA7737-4971-400B-9874-93E185EB1142}" type="slidenum">
              <a:rPr lang="en-US" altLang="en-US"/>
              <a:pPr/>
              <a:t>‹#›</a:t>
            </a:fld>
            <a:endParaRPr lang="en-US" altLang="en-US"/>
          </a:p>
        </p:txBody>
      </p:sp>
    </p:spTree>
    <p:extLst>
      <p:ext uri="{BB962C8B-B14F-4D97-AF65-F5344CB8AC3E}">
        <p14:creationId xmlns:p14="http://schemas.microsoft.com/office/powerpoint/2010/main" val="33817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23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9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4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7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4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2022/2/7</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53040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2022/2/7</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791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2022/2/7</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
        <p:nvSpPr>
          <p:cNvPr id="37" name="Rectangle 36">
            <a:extLst>
              <a:ext uri="{FF2B5EF4-FFF2-40B4-BE49-F238E27FC236}">
                <a16:creationId xmlns:a16="http://schemas.microsoft.com/office/drawing/2014/main" id="{CE02993E-CC2B-40ED-AC6E-BE10BF5006BF}"/>
              </a:ext>
            </a:extLst>
          </p:cNvPr>
          <p:cNvSpPr/>
          <p:nvPr userDrawn="1"/>
        </p:nvSpPr>
        <p:spPr>
          <a:xfrm rot="5400000">
            <a:off x="11478022" y="3428238"/>
            <a:ext cx="1027845" cy="400110"/>
          </a:xfrm>
          <a:prstGeom prst="rect">
            <a:avLst/>
          </a:prstGeom>
          <a:noFill/>
        </p:spPr>
        <p:txBody>
          <a:bodyPr wrap="square" lIns="91440" tIns="45720" rIns="91440" bIns="45720">
            <a:spAutoFit/>
          </a:bodyPr>
          <a:lstStyle/>
          <a:p>
            <a:pPr algn="ctr"/>
            <a:r>
              <a:rPr lang="en-US" sz="2000" b="0" cap="none" spc="0">
                <a:ln w="0"/>
                <a:solidFill>
                  <a:srgbClr val="FFEEAD"/>
                </a:solidFill>
                <a:effectLst>
                  <a:outerShdw blurRad="38100" dist="19050" dir="2700000" algn="tl" rotWithShape="0">
                    <a:schemeClr val="dk1">
                      <a:alpha val="40000"/>
                    </a:schemeClr>
                  </a:outerShdw>
                </a:effectLst>
              </a:rPr>
              <a:t>KTUTS</a:t>
            </a:r>
          </a:p>
        </p:txBody>
      </p:sp>
      <p:pic>
        <p:nvPicPr>
          <p:cNvPr id="12" name="Picture 11" descr="A picture containing diagram&#10;&#10;Description automatically generated">
            <a:extLst>
              <a:ext uri="{FF2B5EF4-FFF2-40B4-BE49-F238E27FC236}">
                <a16:creationId xmlns:a16="http://schemas.microsoft.com/office/drawing/2014/main" id="{9344DF65-02A9-4AD5-9B17-235A0DF217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486900"/>
            <a:ext cx="1881378" cy="1625303"/>
          </a:xfrm>
          <a:prstGeom prst="rect">
            <a:avLst/>
          </a:prstGeom>
        </p:spPr>
      </p:pic>
      <p:sp>
        <p:nvSpPr>
          <p:cNvPr id="13" name="TextBox 12">
            <a:extLst>
              <a:ext uri="{FF2B5EF4-FFF2-40B4-BE49-F238E27FC236}">
                <a16:creationId xmlns:a16="http://schemas.microsoft.com/office/drawing/2014/main" id="{7261452E-7B71-4C00-BB0E-6A3C6CBF749D}"/>
              </a:ext>
            </a:extLst>
          </p:cNvPr>
          <p:cNvSpPr txBox="1"/>
          <p:nvPr userDrawn="1"/>
        </p:nvSpPr>
        <p:spPr>
          <a:xfrm>
            <a:off x="1973790" y="9942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A0934BE0-6EC5-4D85-85B2-A10203A015E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48800" y="15074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B52D5ED-C23B-4065-8693-EF9EE3DFEA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69600" y="-64643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AF292DA9-CB87-4B6C-A2D8-961A799EC7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892000" y="15074900"/>
            <a:ext cx="1881378" cy="1625303"/>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9DF991A1-6F73-446E-889F-D2216F2A6C6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571200" y="-6464300"/>
            <a:ext cx="1881378" cy="1625303"/>
          </a:xfrm>
          <a:prstGeom prst="rect">
            <a:avLst/>
          </a:prstGeom>
        </p:spPr>
      </p:pic>
    </p:spTree>
    <p:extLst>
      <p:ext uri="{BB962C8B-B14F-4D97-AF65-F5344CB8AC3E}">
        <p14:creationId xmlns:p14="http://schemas.microsoft.com/office/powerpoint/2010/main" val="356457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0.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slide" Target="slide2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slide" Target="slide2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slide" Target="slide2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1.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84829" y="2028616"/>
            <a:ext cx="5437386" cy="2800767"/>
          </a:xfrm>
          <a:prstGeom prst="rect">
            <a:avLst/>
          </a:prstGeom>
          <a:noFill/>
        </p:spPr>
        <p:txBody>
          <a:bodyPr wrap="none" lIns="91440" tIns="45720" rIns="91440" bIns="45720">
            <a:spAutoFit/>
          </a:bodyPr>
          <a:lstStyle/>
          <a:p>
            <a:pPr algn="ctr"/>
            <a:r>
              <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rPr>
              <a:t>LUYỆN ĐỌC</a:t>
            </a:r>
          </a:p>
          <a:p>
            <a:pPr algn="ctr"/>
            <a:r>
              <a:rPr lang="en-US" sz="8800" dirty="0">
                <a:ln w="0"/>
                <a:solidFill>
                  <a:srgbClr val="251210"/>
                </a:solidFill>
                <a:effectLst>
                  <a:outerShdw blurRad="38100" dist="19050" dir="2700000" algn="tl" rotWithShape="0">
                    <a:schemeClr val="dk1">
                      <a:alpha val="40000"/>
                    </a:schemeClr>
                  </a:outerShdw>
                </a:effectLst>
                <a:latin typeface="UVN Banh Mi" pitchFamily="2" charset="0"/>
              </a:rPr>
              <a:t>LẦN 1</a:t>
            </a:r>
            <a:endPar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5162948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06448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752475" y="186459"/>
            <a:ext cx="4687053"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từ:</a:t>
            </a:r>
          </a:p>
        </p:txBody>
      </p:sp>
      <p:sp>
        <p:nvSpPr>
          <p:cNvPr id="5" name="Rectangle 4">
            <a:extLst>
              <a:ext uri="{FF2B5EF4-FFF2-40B4-BE49-F238E27FC236}">
                <a16:creationId xmlns:a16="http://schemas.microsoft.com/office/drawing/2014/main" id="{A1559649-9D7B-46FF-BAC5-CA2B1CFD7E42}"/>
              </a:ext>
            </a:extLst>
          </p:cNvPr>
          <p:cNvSpPr/>
          <p:nvPr/>
        </p:nvSpPr>
        <p:spPr>
          <a:xfrm>
            <a:off x="2773678" y="2322412"/>
            <a:ext cx="304923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3A3C63-4294-4185-8CCD-62435719A1ED}"/>
              </a:ext>
            </a:extLst>
          </p:cNvPr>
          <p:cNvSpPr/>
          <p:nvPr/>
        </p:nvSpPr>
        <p:spPr>
          <a:xfrm>
            <a:off x="6670159" y="3429000"/>
            <a:ext cx="1957588"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a:t>
            </a:r>
            <a:r>
              <a:rPr lang="en-US" sz="60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a:t>
            </a:r>
            <a:endParaRPr lang="en-US" sz="6000" b="1" cap="none" spc="0"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61262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84829" y="2028616"/>
            <a:ext cx="5437386" cy="2800767"/>
          </a:xfrm>
          <a:prstGeom prst="rect">
            <a:avLst/>
          </a:prstGeom>
          <a:noFill/>
        </p:spPr>
        <p:txBody>
          <a:bodyPr wrap="none" lIns="91440" tIns="45720" rIns="91440" bIns="45720">
            <a:spAutoFit/>
          </a:bodyPr>
          <a:lstStyle/>
          <a:p>
            <a:pPr algn="ctr"/>
            <a:r>
              <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rPr>
              <a:t>LUYỆN ĐỌC</a:t>
            </a:r>
          </a:p>
          <a:p>
            <a:pPr algn="ctr"/>
            <a:r>
              <a:rPr lang="en-US" sz="8800" dirty="0">
                <a:ln w="0"/>
                <a:solidFill>
                  <a:srgbClr val="251210"/>
                </a:solidFill>
                <a:effectLst>
                  <a:outerShdw blurRad="38100" dist="19050" dir="2700000" algn="tl" rotWithShape="0">
                    <a:schemeClr val="dk1">
                      <a:alpha val="40000"/>
                    </a:schemeClr>
                  </a:outerShdw>
                </a:effectLst>
                <a:latin typeface="UVN Banh Mi" pitchFamily="2" charset="0"/>
              </a:rPr>
              <a:t>LẦN 2</a:t>
            </a:r>
            <a:endPar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94793080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47946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5246729" y="276541"/>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033348"/>
          </a:xfrm>
          <a:prstGeom prst="rect">
            <a:avLst/>
          </a:prstGeom>
          <a:noFill/>
        </p:spPr>
        <p:txBody>
          <a:bodyPr wrap="square" lIns="91440" tIns="45720" rIns="91440" bIns="45720">
            <a:spAutoFit/>
          </a:bodyPr>
          <a:lstStyle/>
          <a:p>
            <a:pPr algn="just">
              <a:lnSpc>
                <a:spcPct val="150000"/>
              </a:lnSpc>
            </a:pPr>
            <a:r>
              <a:rPr lang="en-US"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hùng lao động</a:t>
            </a:r>
            <a:r>
              <a:rPr lang="en-US" sz="4400" b="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400" b="1">
                <a:ln w="0"/>
                <a:solidFill>
                  <a:srgbClr val="54336F"/>
                </a:solidFill>
                <a:latin typeface="Times New Roman" panose="02020603050405020304" pitchFamily="18" charset="0"/>
                <a:cs typeface="Times New Roman" panose="02020603050405020304" pitchFamily="18" charset="0"/>
              </a:rPr>
              <a:t>danh hiệu Nhà nước phong tặng đơn vị hoặc người có thành tích đặc biệt trong lao động.</a:t>
            </a:r>
            <a:r>
              <a:rPr lang="en-US" sz="4400" b="1">
                <a:ln w="0"/>
                <a:solidFill>
                  <a:srgbClr val="54336F"/>
                </a:solidFill>
                <a:latin typeface="Times New Roman" panose="02020603050405020304" pitchFamily="18" charset="0"/>
                <a:cs typeface="Times New Roman" panose="02020603050405020304" pitchFamily="18" charset="0"/>
              </a:rPr>
              <a:t> </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sp>
        <p:nvSpPr>
          <p:cNvPr id="11" name="Rectangle 10">
            <a:extLst>
              <a:ext uri="{FF2B5EF4-FFF2-40B4-BE49-F238E27FC236}">
                <a16:creationId xmlns:a16="http://schemas.microsoft.com/office/drawing/2014/main" id="{0336C42B-B6A2-4A92-89B6-BFD56FBE116A}"/>
              </a:ext>
            </a:extLst>
          </p:cNvPr>
          <p:cNvSpPr/>
          <p:nvPr/>
        </p:nvSpPr>
        <p:spPr>
          <a:xfrm>
            <a:off x="3377681" y="1215650"/>
            <a:ext cx="7800393"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Huân chương</a:t>
            </a:r>
            <a:r>
              <a:rPr lang="vi-VN"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vật làm bằng kim loại, đeo trước ngực làm dấu hiệu cho phần thưởng lớn được nhà nước trao tặng cho người có công.</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grpId="1" nodeType="clickEffect">
                                  <p:stCondLst>
                                    <p:cond delay="0"/>
                                  </p:stCondLst>
                                  <p:childTnLst>
                                    <p:animEffect transition="out" filter="wedg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92715" y="1959916"/>
            <a:ext cx="6705600" cy="4033348"/>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Tiện nghi: </a:t>
            </a:r>
            <a:r>
              <a:rPr lang="vi-VN" sz="4400" b="1">
                <a:ln w="0"/>
                <a:solidFill>
                  <a:srgbClr val="D9534F"/>
                </a:solidFill>
                <a:latin typeface="Times New Roman" panose="02020603050405020304" pitchFamily="18" charset="0"/>
                <a:cs typeface="Times New Roman" panose="02020603050405020304" pitchFamily="18" charset="0"/>
              </a:rPr>
              <a:t>các vật dùng cần thiết giúp cho sinh hoạt hằng ngày được thuận tiện, thoải mái.</a:t>
            </a:r>
            <a:endParaRPr lang="en-US" sz="4400" b="1" cap="none" spc="0">
              <a:ln w="0"/>
              <a:solidFill>
                <a:srgbClr val="D9534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17BC091-51D4-4E73-B54B-AABC187C2D46}"/>
                  </a:ext>
                </a:extLst>
              </p:cNvPr>
              <p:cNvGraphicFramePr>
                <a:graphicFrameLocks noChangeAspect="1"/>
              </p:cNvGraphicFramePr>
              <p:nvPr>
                <p:extLst>
                  <p:ext uri="{D42A27DB-BD31-4B8C-83A1-F6EECF244321}">
                    <p14:modId xmlns:p14="http://schemas.microsoft.com/office/powerpoint/2010/main" val="1721572108"/>
                  </p:ext>
                </p:extLst>
              </p:nvPr>
            </p:nvGraphicFramePr>
            <p:xfrm>
              <a:off x="1094791" y="2881409"/>
              <a:ext cx="1946988" cy="1095181"/>
            </p:xfrm>
            <a:graphic>
              <a:graphicData uri="http://schemas.microsoft.com/office/powerpoint/2016/slidezoom">
                <pslz:sldZm>
                  <pslz:sldZmObj sldId="314" cId="3191783535">
                    <pslz:zmPr id="{62754F97-5123-4CC3-B861-86CEAD4FBD38}" returnToParent="0" transitionDur="1000">
                      <p166:blipFill xmlns:p166="http://schemas.microsoft.com/office/powerpoint/2016/6/main">
                        <a:blip r:embed="rId3"/>
                        <a:stretch>
                          <a:fillRect/>
                        </a:stretch>
                      </p166:blipFill>
                      <p166:spPr xmlns:p166="http://schemas.microsoft.com/office/powerpoint/2016/6/main">
                        <a:xfrm>
                          <a:off x="0" y="0"/>
                          <a:ext cx="1946988" cy="1095181"/>
                        </a:xfrm>
                        <a:prstGeom prst="rect">
                          <a:avLst/>
                        </a:prstGeom>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517BC091-51D4-4E73-B54B-AABC187C2D46}"/>
                  </a:ext>
                </a:extLst>
              </p:cNvPr>
              <p:cNvPicPr>
                <a:picLocks noGrp="1" noRot="1" noChangeAspect="1" noMove="1" noResize="1" noEditPoints="1" noAdjustHandles="1" noChangeArrowheads="1" noChangeShapeType="1"/>
              </p:cNvPicPr>
              <p:nvPr/>
            </p:nvPicPr>
            <p:blipFill>
              <a:blip r:embed="rId5"/>
              <a:stretch>
                <a:fillRect/>
              </a:stretch>
            </p:blipFill>
            <p:spPr>
              <a:xfrm>
                <a:off x="1094791" y="2881409"/>
                <a:ext cx="1946988" cy="1095181"/>
              </a:xfrm>
              <a:prstGeom prst="rect">
                <a:avLst/>
              </a:prstGeom>
            </p:spPr>
          </p:pic>
        </mc:Fallback>
      </mc:AlternateContent>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2424B-1B83-468B-87F8-E522EB59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107680"/>
          </a:xfrm>
          <a:prstGeom prst="rect">
            <a:avLst/>
          </a:prstGeom>
        </p:spPr>
      </p:pic>
    </p:spTree>
    <p:extLst>
      <p:ext uri="{BB962C8B-B14F-4D97-AF65-F5344CB8AC3E}">
        <p14:creationId xmlns:p14="http://schemas.microsoft.com/office/powerpoint/2010/main" val="31917835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4520141" y="1457803"/>
            <a:ext cx="6997959" cy="5049011"/>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Cương vị: </a:t>
            </a:r>
            <a:r>
              <a:rPr lang="vi-VN" sz="4400" b="1">
                <a:ln w="0"/>
                <a:solidFill>
                  <a:srgbClr val="54336F"/>
                </a:solidFill>
                <a:latin typeface="Times New Roman" panose="02020603050405020304" pitchFamily="18" charset="0"/>
                <a:cs typeface="Times New Roman" panose="02020603050405020304" pitchFamily="18" charset="0"/>
              </a:rPr>
              <a:t>vị trí công tác, chức vụ.</a:t>
            </a:r>
            <a:endParaRPr lang="en-US" sz="4400" b="1">
              <a:ln w="0"/>
              <a:solidFill>
                <a:srgbClr val="54336F"/>
              </a:solidFill>
              <a:latin typeface="Times New Roman" panose="02020603050405020304" pitchFamily="18" charset="0"/>
              <a:cs typeface="Times New Roman" panose="02020603050405020304" pitchFamily="18" charset="0"/>
            </a:endParaRPr>
          </a:p>
          <a:p>
            <a:pPr algn="just">
              <a:lnSpc>
                <a:spcPct val="150000"/>
              </a:lnSpc>
            </a:pPr>
            <a:r>
              <a:rPr lang="vi-VN" sz="4400" b="1">
                <a:ln w="0"/>
                <a:solidFill>
                  <a:srgbClr val="720705"/>
                </a:solidFill>
                <a:latin typeface="Times New Roman" panose="02020603050405020304" pitchFamily="18" charset="0"/>
                <a:cs typeface="Times New Roman" panose="02020603050405020304" pitchFamily="18" charset="0"/>
              </a:rPr>
              <a:t>Cục Quân giới:</a:t>
            </a:r>
            <a:r>
              <a:rPr lang="vi-VN" sz="4400" b="1">
                <a:ln w="0"/>
                <a:solidFill>
                  <a:srgbClr val="54336F"/>
                </a:solidFill>
                <a:latin typeface="Times New Roman" panose="02020603050405020304" pitchFamily="18" charset="0"/>
                <a:cs typeface="Times New Roman" panose="02020603050405020304" pitchFamily="18" charset="0"/>
              </a:rPr>
              <a:t> cơ quan phụ trách việc chế tạo, cung cấp vũ khí cho quân đội.</a:t>
            </a:r>
            <a:endParaRPr lang="en-US" sz="4400" b="1" cap="none" spc="0">
              <a:ln w="0"/>
              <a:solidFill>
                <a:srgbClr val="54336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FDB8DB5-9603-445B-B18C-DA41404C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33" y="2783670"/>
            <a:ext cx="3723146" cy="3723144"/>
          </a:xfrm>
          <a:prstGeom prst="rect">
            <a:avLst/>
          </a:prstGeom>
        </p:spPr>
      </p:pic>
      <p:pic>
        <p:nvPicPr>
          <p:cNvPr id="7" name="Picture 6">
            <a:extLst>
              <a:ext uri="{FF2B5EF4-FFF2-40B4-BE49-F238E27FC236}">
                <a16:creationId xmlns:a16="http://schemas.microsoft.com/office/drawing/2014/main" id="{1AD81BC2-345F-444E-B0B1-E8A268C37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11" y="135803"/>
            <a:ext cx="2339533" cy="2339533"/>
          </a:xfrm>
          <a:prstGeom prst="rect">
            <a:avLst/>
          </a:prstGeom>
        </p:spPr>
      </p:pic>
    </p:spTree>
    <p:extLst>
      <p:ext uri="{BB962C8B-B14F-4D97-AF65-F5344CB8AC3E}">
        <p14:creationId xmlns:p14="http://schemas.microsoft.com/office/powerpoint/2010/main" val="201438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943439" y="1674625"/>
            <a:ext cx="11088893" cy="3017686"/>
          </a:xfrm>
          <a:prstGeom prst="rect">
            <a:avLst/>
          </a:prstGeom>
          <a:noFill/>
        </p:spPr>
        <p:txBody>
          <a:bodyPr wrap="square" lIns="91440" tIns="45720" rIns="91440" bIns="45720">
            <a:spAutoFit/>
          </a:bodyPr>
          <a:lstStyle/>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Cống hiến: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 góp có giá trị.</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nghiệp: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việc lớn, có ích lợi chung.</a:t>
            </a:r>
          </a:p>
          <a:p>
            <a:pPr algn="just">
              <a:lnSpc>
                <a:spcPct val="150000"/>
              </a:lnSpc>
            </a:pPr>
            <a:r>
              <a:rPr lang="vi-VN" sz="44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 phòng: </a:t>
            </a:r>
            <a:r>
              <a:rPr lang="vi-VN"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bảo vệ đất nước.</a:t>
            </a:r>
            <a:endParaRPr lang="en-US" sz="4400" b="1" cap="none" spc="0">
              <a:ln w="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7661AA-2795-4B53-9EF6-4F6F9D14F043}"/>
              </a:ext>
            </a:extLst>
          </p:cNvPr>
          <p:cNvSpPr/>
          <p:nvPr/>
        </p:nvSpPr>
        <p:spPr>
          <a:xfrm>
            <a:off x="943438" y="4506907"/>
            <a:ext cx="10305123" cy="2002023"/>
          </a:xfrm>
          <a:prstGeom prst="rect">
            <a:avLst/>
          </a:prstGeom>
          <a:noFill/>
        </p:spPr>
        <p:txBody>
          <a:bodyPr wrap="square" lIns="91440" tIns="45720" rIns="91440" bIns="45720">
            <a:spAutoFit/>
          </a:bodyPr>
          <a:lstStyle/>
          <a:p>
            <a:pPr algn="just">
              <a:lnSpc>
                <a:spcPct val="150000"/>
              </a:lnSpc>
            </a:pPr>
            <a:r>
              <a:rPr lang="en-US" sz="44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VD: Trần Đại Nghĩa có cống hiến to lớn cho sự nghiệp xây dựng Tổ quốc.</a:t>
            </a:r>
            <a:endParaRPr lang="en-US" sz="4400" b="1" cap="none" spc="0">
              <a:ln w="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CD6AF15-E98D-4173-A5EC-C0CDC1B36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953" y="335888"/>
            <a:ext cx="2339533" cy="2339533"/>
          </a:xfrm>
          <a:prstGeom prst="rect">
            <a:avLst/>
          </a:prstGeom>
        </p:spPr>
      </p:pic>
    </p:spTree>
    <p:extLst>
      <p:ext uri="{BB962C8B-B14F-4D97-AF65-F5344CB8AC3E}">
        <p14:creationId xmlns:p14="http://schemas.microsoft.com/office/powerpoint/2010/main" val="3516000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5411535" y="2705725"/>
            <a:ext cx="3959738" cy="1446550"/>
          </a:xfrm>
          <a:prstGeom prst="rect">
            <a:avLst/>
          </a:prstGeom>
          <a:noFill/>
        </p:spPr>
        <p:txBody>
          <a:bodyPr wrap="none" lIns="91440" tIns="45720" rIns="91440" bIns="45720">
            <a:spAutoFit/>
          </a:bodyPr>
          <a:lstStyle/>
          <a:p>
            <a:pPr algn="ctr"/>
            <a:r>
              <a:rPr lang="en-US" sz="8800" b="0" cap="none" spc="0" dirty="0">
                <a:ln w="0"/>
                <a:solidFill>
                  <a:srgbClr val="524695"/>
                </a:solidFill>
                <a:effectLst>
                  <a:outerShdw blurRad="38100" dist="19050" dir="2700000" algn="tl" rotWithShape="0">
                    <a:schemeClr val="dk1">
                      <a:alpha val="40000"/>
                    </a:schemeClr>
                  </a:outerShdw>
                </a:effectLst>
                <a:latin typeface="UVN Banh Mi" pitchFamily="2" charset="0"/>
              </a:rPr>
              <a:t>KẾT NỐI</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6" y="772689"/>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849399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67504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Ban-dô-ca (Bazooka)</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chống tăng không giật rất nổi tiếng</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Trần Đại Nghĩa tìm cách tự chế tạo lại bằng các lò rèn thủ công để trang bị cho bộ đội Việt Nam.</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1068441070"/>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0"/>
            <a:ext cx="9399638"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316742"/>
          </a:xfrm>
          <a:prstGeom prst="rect">
            <a:avLst/>
          </a:prstGeom>
          <a:noFill/>
        </p:spPr>
        <p:txBody>
          <a:bodyPr wrap="square" lIns="91440" tIns="45720" rIns="91440" bIns="45720">
            <a:spAutoFit/>
          </a:bodyPr>
          <a:lstStyle/>
          <a:p>
            <a:pPr algn="just">
              <a:lnSpc>
                <a:spcPct val="150000"/>
              </a:lnSpc>
            </a:pPr>
            <a:r>
              <a:rPr lang="en-US"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Súng không giật (SKZ)</a:t>
            </a:r>
            <a:r>
              <a:rPr lang="vi-VN" sz="36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loại súng hạng nặng</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 để bắn vào những pháo đài kiên cố của địch, đầu đạn xuyên thủng bê tông d</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à</a:t>
            </a:r>
            <a:r>
              <a:rPr lang="vi-VN"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sz="36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Trần Đại Nghĩa và đồng nghiệp nghiên cứu chế tạo.</a:t>
            </a:r>
            <a:endParaRPr lang="en-US" sz="36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877325703"/>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181" y="245489"/>
            <a:ext cx="9399638" cy="636702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algn="ctr"/>
            <a:r>
              <a:rPr lang="en-US" sz="4400">
                <a:ln w="0"/>
                <a:solidFill>
                  <a:srgbClr val="251210"/>
                </a:solidFill>
                <a:effectLst>
                  <a:outerShdw blurRad="38100" dist="19050" dir="2700000" algn="tl" rotWithShape="0">
                    <a:schemeClr val="dk1">
                      <a:alpha val="40000"/>
                    </a:schemeClr>
                  </a:outerShdw>
                </a:effectLst>
                <a:latin typeface="UVN Banh Mi" pitchFamily="2" charset="0"/>
              </a:rPr>
              <a:t>Đạn SKZ và bom phóng</a:t>
            </a:r>
            <a:endParaRPr lang="en-US" sz="44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54893" y="351186"/>
            <a:ext cx="5282215" cy="1323439"/>
          </a:xfrm>
          <a:prstGeom prst="rect">
            <a:avLst/>
          </a:prstGeom>
          <a:noFill/>
        </p:spPr>
        <p:txBody>
          <a:bodyPr wrap="none" lIns="91440" tIns="45720" rIns="91440" bIns="45720">
            <a:spAutoFit/>
          </a:bodyPr>
          <a:lstStyle/>
          <a:p>
            <a:pPr algn="ctr"/>
            <a:r>
              <a:rPr lang="en-US" sz="8000">
                <a:ln w="0"/>
                <a:solidFill>
                  <a:srgbClr val="251210"/>
                </a:solidFill>
                <a:effectLst>
                  <a:outerShdw blurRad="38100" dist="19050" dir="2700000" algn="tl" rotWithShape="0">
                    <a:schemeClr val="dk1">
                      <a:alpha val="40000"/>
                    </a:schemeClr>
                  </a:outerShdw>
                </a:effectLst>
                <a:latin typeface="UVN Banh Mi" pitchFamily="2" charset="0"/>
              </a:rPr>
              <a:t>Giải nghĩa từ</a:t>
            </a:r>
            <a:endParaRPr lang="en-US" sz="80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2751715"/>
          </a:xfrm>
          <a:prstGeom prst="rect">
            <a:avLst/>
          </a:prstGeom>
          <a:noFill/>
        </p:spPr>
        <p:txBody>
          <a:bodyPr wrap="square" lIns="91440" tIns="45720" rIns="91440" bIns="45720">
            <a:spAutoFit/>
          </a:bodyPr>
          <a:lstStyle/>
          <a:p>
            <a:pPr algn="just">
              <a:lnSpc>
                <a:spcPct val="150000"/>
              </a:lnSpc>
            </a:pPr>
            <a:r>
              <a:rPr lang="en-US"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Bom bay</a:t>
            </a:r>
            <a:r>
              <a:rPr lang="vi-VN" sz="4000" b="1">
                <a:ln w="0"/>
                <a:solidFill>
                  <a:srgbClr val="720705"/>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một loại bom gắn động cơ, bom phóng có điều khiển để có thể bay đến mục tiêu</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vi-VN"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 thân của tên lửa ngày nay.</a:t>
            </a:r>
            <a:r>
              <a:rPr lang="en-US" sz="4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4000" b="1" cap="none" spc="0">
              <a:ln w="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332497932"/>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84829" y="2028616"/>
            <a:ext cx="5437386" cy="2800767"/>
          </a:xfrm>
          <a:prstGeom prst="rect">
            <a:avLst/>
          </a:prstGeom>
          <a:noFill/>
        </p:spPr>
        <p:txBody>
          <a:bodyPr wrap="none" lIns="91440" tIns="45720" rIns="91440" bIns="45720">
            <a:spAutoFit/>
          </a:bodyPr>
          <a:lstStyle/>
          <a:p>
            <a:pPr algn="ctr"/>
            <a:r>
              <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rPr>
              <a:t>LUYỆN ĐỌC</a:t>
            </a:r>
          </a:p>
          <a:p>
            <a:pPr algn="ctr"/>
            <a:r>
              <a:rPr lang="en-US" sz="8800" dirty="0">
                <a:ln w="0"/>
                <a:solidFill>
                  <a:srgbClr val="251210"/>
                </a:solidFill>
                <a:effectLst>
                  <a:outerShdw blurRad="38100" dist="19050" dir="2700000" algn="tl" rotWithShape="0">
                    <a:schemeClr val="dk1">
                      <a:alpha val="40000"/>
                    </a:schemeClr>
                  </a:outerShdw>
                </a:effectLst>
                <a:latin typeface="UVN Banh Mi" pitchFamily="2" charset="0"/>
              </a:rPr>
              <a:t>LẦN 3</a:t>
            </a:r>
            <a:endParaRPr lang="en-US" sz="8800" b="0" cap="none" spc="0" dirty="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0838389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468942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06414" y="186459"/>
            <a:ext cx="5179175" cy="1107996"/>
          </a:xfrm>
          <a:prstGeom prst="rect">
            <a:avLst/>
          </a:prstGeom>
          <a:noFill/>
        </p:spPr>
        <p:txBody>
          <a:bodyPr wrap="none" lIns="91440" tIns="45720" rIns="91440" bIns="45720">
            <a:spAutoFit/>
          </a:bodyPr>
          <a:lstStyle/>
          <a:p>
            <a:pPr algn="ctr"/>
            <a:r>
              <a:rPr lang="en-US" sz="66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 câu:</a:t>
            </a:r>
          </a:p>
        </p:txBody>
      </p:sp>
      <p:sp>
        <p:nvSpPr>
          <p:cNvPr id="3" name="Rectangle 2">
            <a:extLst>
              <a:ext uri="{FF2B5EF4-FFF2-40B4-BE49-F238E27FC236}">
                <a16:creationId xmlns:a16="http://schemas.microsoft.com/office/drawing/2014/main" id="{3D5F1F22-740E-45FD-B960-12FA742C0CF9}"/>
              </a:ext>
            </a:extLst>
          </p:cNvPr>
          <p:cNvSpPr/>
          <p:nvPr/>
        </p:nvSpPr>
        <p:spPr>
          <a:xfrm>
            <a:off x="684588" y="1171959"/>
            <a:ext cx="10878761" cy="4391587"/>
          </a:xfrm>
          <a:prstGeom prst="rect">
            <a:avLst/>
          </a:prstGeom>
          <a:noFill/>
        </p:spPr>
        <p:txBody>
          <a:bodyPr wrap="square" lIns="91440" tIns="45720" rIns="91440" bIns="45720">
            <a:spAutoFit/>
          </a:bodyPr>
          <a:lstStyle/>
          <a:p>
            <a:pPr algn="just">
              <a:lnSpc>
                <a:spcPct val="150000"/>
              </a:lnSpc>
            </a:pP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Bác</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Hồ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tên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Đại</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giao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nghiên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chế</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vũ</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phục</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kháng</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chiến</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chống</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dân </a:t>
            </a:r>
            <a:r>
              <a:rPr lang="vi-VN" sz="4800" b="1" dirty="0" err="1">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Pháp</a:t>
            </a:r>
            <a:r>
              <a:rPr lang="vi-VN" sz="4800" b="1"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1" cap="none" spc="0" dirty="0">
              <a:ln w="0"/>
              <a:solidFill>
                <a:srgbClr val="54336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F0E6F74-722C-40EC-9116-0F1AFE963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808" y="4422507"/>
            <a:ext cx="1821742" cy="1821740"/>
          </a:xfrm>
          <a:prstGeom prst="rect">
            <a:avLst/>
          </a:prstGeom>
        </p:spPr>
      </p:pic>
      <p:cxnSp>
        <p:nvCxnSpPr>
          <p:cNvPr id="10" name="Straight Connector 9">
            <a:extLst>
              <a:ext uri="{FF2B5EF4-FFF2-40B4-BE49-F238E27FC236}">
                <a16:creationId xmlns:a16="http://schemas.microsoft.com/office/drawing/2014/main" id="{5499C02D-96DA-4289-8F45-3BF2A6F7DC3F}"/>
              </a:ext>
            </a:extLst>
          </p:cNvPr>
          <p:cNvCxnSpPr/>
          <p:nvPr/>
        </p:nvCxnSpPr>
        <p:spPr>
          <a:xfrm flipH="1">
            <a:off x="3506414" y="2476500"/>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CFD858-2E90-4A1F-884B-8B8F88D474A9}"/>
              </a:ext>
            </a:extLst>
          </p:cNvPr>
          <p:cNvCxnSpPr/>
          <p:nvPr/>
        </p:nvCxnSpPr>
        <p:spPr>
          <a:xfrm flipH="1">
            <a:off x="4497014" y="3531255"/>
            <a:ext cx="208336" cy="8912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02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69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74086" y="2705725"/>
            <a:ext cx="6434647" cy="1446550"/>
          </a:xfrm>
          <a:prstGeom prst="rect">
            <a:avLst/>
          </a:prstGeom>
          <a:noFill/>
        </p:spPr>
        <p:txBody>
          <a:bodyPr wrap="none" lIns="91440" tIns="45720" rIns="91440" bIns="45720">
            <a:spAutoFit/>
          </a:bodyPr>
          <a:lstStyle/>
          <a:p>
            <a:pPr algn="ctr"/>
            <a:r>
              <a:rPr lang="en-US" sz="8800">
                <a:ln w="0"/>
                <a:solidFill>
                  <a:srgbClr val="251210"/>
                </a:solidFill>
                <a:effectLst>
                  <a:outerShdw blurRad="38100" dist="19050" dir="2700000" algn="tl" rotWithShape="0">
                    <a:schemeClr val="dk1">
                      <a:alpha val="40000"/>
                    </a:schemeClr>
                  </a:outerShdw>
                </a:effectLst>
                <a:latin typeface="UVN Banh Mi" pitchFamily="2" charset="0"/>
              </a:rPr>
              <a:t>TÌM HIỂU BÀI</a:t>
            </a:r>
            <a:endParaRPr lang="en-US" sz="8800" b="0" cap="none" spc="0">
              <a:ln w="0"/>
              <a:solidFill>
                <a:srgbClr val="25121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4941410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AutoShape 4">
            <a:extLst>
              <a:ext uri="{FF2B5EF4-FFF2-40B4-BE49-F238E27FC236}">
                <a16:creationId xmlns:a16="http://schemas.microsoft.com/office/drawing/2014/main" id="{E023B444-EFAC-4412-AEF2-B13C6735D58C}"/>
              </a:ext>
            </a:extLst>
          </p:cNvPr>
          <p:cNvSpPr>
            <a:spLocks noChangeArrowheads="1"/>
          </p:cNvSpPr>
          <p:nvPr/>
        </p:nvSpPr>
        <p:spPr bwMode="gray">
          <a:xfrm>
            <a:off x="1627188" y="422275"/>
            <a:ext cx="3124200" cy="7620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latin typeface="Times New Roman" panose="02020603050405020304" pitchFamily="18" charset="0"/>
              </a:rPr>
              <a:t>Kiểm tra bài cũ</a:t>
            </a:r>
          </a:p>
        </p:txBody>
      </p:sp>
      <p:pic>
        <p:nvPicPr>
          <p:cNvPr id="2055" name="Picture 7" descr="dauhoi">
            <a:extLst>
              <a:ext uri="{FF2B5EF4-FFF2-40B4-BE49-F238E27FC236}">
                <a16:creationId xmlns:a16="http://schemas.microsoft.com/office/drawing/2014/main" id="{F132B16F-8EDF-4EF6-895C-B8E75F41B0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AutoShape 11">
            <a:extLst>
              <a:ext uri="{FF2B5EF4-FFF2-40B4-BE49-F238E27FC236}">
                <a16:creationId xmlns:a16="http://schemas.microsoft.com/office/drawing/2014/main" id="{8593B0EE-CC54-4FD2-AC68-51A797455618}"/>
              </a:ext>
            </a:extLst>
          </p:cNvPr>
          <p:cNvSpPr>
            <a:spLocks noChangeArrowheads="1"/>
          </p:cNvSpPr>
          <p:nvPr/>
        </p:nvSpPr>
        <p:spPr bwMode="auto">
          <a:xfrm>
            <a:off x="1627188" y="3657600"/>
            <a:ext cx="8915400" cy="1219200"/>
          </a:xfrm>
          <a:prstGeom prst="flowChartAlternateProcess">
            <a:avLst/>
          </a:prstGeom>
          <a:solidFill>
            <a:schemeClr val="bg1"/>
          </a:solidFill>
          <a:ln w="28575">
            <a:solidFill>
              <a:srgbClr val="99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000099"/>
                </a:solidFill>
                <a:latin typeface="Times New Roman" panose="02020603050405020304" pitchFamily="18" charset="0"/>
                <a:cs typeface="Times New Roman" panose="02020603050405020304" pitchFamily="18" charset="0"/>
              </a:rPr>
              <a:t>Trống đồng Đông Sơn đa dạng như thế nào?</a:t>
            </a:r>
          </a:p>
        </p:txBody>
      </p:sp>
      <p:sp>
        <p:nvSpPr>
          <p:cNvPr id="2062" name="WordArt 14">
            <a:extLst>
              <a:ext uri="{FF2B5EF4-FFF2-40B4-BE49-F238E27FC236}">
                <a16:creationId xmlns:a16="http://schemas.microsoft.com/office/drawing/2014/main" id="{C3DFC1A3-C390-404D-A0F9-C54F17D7C916}"/>
              </a:ext>
            </a:extLst>
          </p:cNvPr>
          <p:cNvSpPr>
            <a:spLocks noChangeArrowheads="1" noChangeShapeType="1" noTextEdit="1"/>
          </p:cNvSpPr>
          <p:nvPr/>
        </p:nvSpPr>
        <p:spPr bwMode="auto">
          <a:xfrm>
            <a:off x="3200401" y="1447800"/>
            <a:ext cx="5629275" cy="947738"/>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Trống đồng Đông Sơn</a:t>
            </a:r>
            <a:endPar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2063" name="AutoShape 15">
            <a:extLst>
              <a:ext uri="{FF2B5EF4-FFF2-40B4-BE49-F238E27FC236}">
                <a16:creationId xmlns:a16="http://schemas.microsoft.com/office/drawing/2014/main" id="{B841E6BF-6B59-4A37-A23B-DB4DE0166652}"/>
              </a:ext>
            </a:extLst>
          </p:cNvPr>
          <p:cNvSpPr>
            <a:spLocks noChangeArrowheads="1"/>
          </p:cNvSpPr>
          <p:nvPr/>
        </p:nvSpPr>
        <p:spPr bwMode="gray">
          <a:xfrm>
            <a:off x="3124200" y="2743200"/>
            <a:ext cx="5562600" cy="762000"/>
          </a:xfrm>
          <a:prstGeom prst="roundRect">
            <a:avLst>
              <a:gd name="adj" fmla="val 10889"/>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latin typeface="Times New Roman" panose="02020603050405020304" pitchFamily="18" charset="0"/>
              </a:rPr>
              <a:t>Đọc đoạn 1 và trả lời câu hỏi:</a:t>
            </a:r>
          </a:p>
        </p:txBody>
      </p:sp>
      <p:sp>
        <p:nvSpPr>
          <p:cNvPr id="2064" name="AutoShape 16">
            <a:extLst>
              <a:ext uri="{FF2B5EF4-FFF2-40B4-BE49-F238E27FC236}">
                <a16:creationId xmlns:a16="http://schemas.microsoft.com/office/drawing/2014/main" id="{C96F4520-D020-4BEF-9DB0-FB0E631DB814}"/>
              </a:ext>
            </a:extLst>
          </p:cNvPr>
          <p:cNvSpPr>
            <a:spLocks noChangeArrowheads="1"/>
          </p:cNvSpPr>
          <p:nvPr/>
        </p:nvSpPr>
        <p:spPr bwMode="gray">
          <a:xfrm>
            <a:off x="3124200" y="2743200"/>
            <a:ext cx="5562600" cy="762000"/>
          </a:xfrm>
          <a:prstGeom prst="roundRect">
            <a:avLst>
              <a:gd name="adj" fmla="val 10889"/>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latin typeface="Times New Roman" panose="02020603050405020304" pitchFamily="18" charset="0"/>
              </a:rPr>
              <a:t>Đọc đoạn 2 và trả lời câu hỏi:</a:t>
            </a:r>
          </a:p>
        </p:txBody>
      </p:sp>
      <p:sp>
        <p:nvSpPr>
          <p:cNvPr id="9" name="AutoShape 13">
            <a:extLst>
              <a:ext uri="{FF2B5EF4-FFF2-40B4-BE49-F238E27FC236}">
                <a16:creationId xmlns:a16="http://schemas.microsoft.com/office/drawing/2014/main" id="{A890820F-F421-4D8D-B0B0-513A4B0CAB1D}"/>
              </a:ext>
            </a:extLst>
          </p:cNvPr>
          <p:cNvSpPr>
            <a:spLocks noChangeArrowheads="1"/>
          </p:cNvSpPr>
          <p:nvPr/>
        </p:nvSpPr>
        <p:spPr bwMode="auto">
          <a:xfrm>
            <a:off x="1649412" y="3657600"/>
            <a:ext cx="8893176" cy="1219200"/>
          </a:xfrm>
          <a:prstGeom prst="flowChartAlternateProcess">
            <a:avLst/>
          </a:prstGeom>
          <a:solidFill>
            <a:schemeClr val="bg1"/>
          </a:solidFill>
          <a:ln w="28575">
            <a:solidFill>
              <a:srgbClr val="99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rgbClr val="000099"/>
                </a:solidFill>
                <a:latin typeface="Times New Roman" panose="02020603050405020304" pitchFamily="18" charset="0"/>
                <a:cs typeface="Times New Roman" panose="02020603050405020304" pitchFamily="18" charset="0"/>
              </a:rPr>
              <a:t>Em</a:t>
            </a:r>
            <a:r>
              <a:rPr lang="en-US" altLang="en-US" sz="3600" b="1" dirty="0">
                <a:solidFill>
                  <a:srgbClr val="000099"/>
                </a:solidFill>
                <a:latin typeface="Times New Roman" panose="02020603050405020304" pitchFamily="18" charset="0"/>
                <a:cs typeface="Times New Roman" panose="02020603050405020304" pitchFamily="18" charset="0"/>
              </a:rPr>
              <a:t> </a:t>
            </a:r>
            <a:r>
              <a:rPr lang="en-US" altLang="en-US" sz="3600" b="1" dirty="0" err="1">
                <a:solidFill>
                  <a:srgbClr val="000099"/>
                </a:solidFill>
                <a:latin typeface="Times New Roman" panose="02020603050405020304" pitchFamily="18" charset="0"/>
                <a:cs typeface="Times New Roman" panose="02020603050405020304" pitchFamily="18" charset="0"/>
              </a:rPr>
              <a:t>hãy</a:t>
            </a:r>
            <a:r>
              <a:rPr lang="en-US" altLang="en-US" sz="3600" b="1" dirty="0">
                <a:solidFill>
                  <a:srgbClr val="000099"/>
                </a:solidFill>
                <a:latin typeface="Times New Roman" panose="02020603050405020304" pitchFamily="18" charset="0"/>
                <a:cs typeface="Times New Roman" panose="02020603050405020304" pitchFamily="18" charset="0"/>
              </a:rPr>
              <a:t> </a:t>
            </a:r>
            <a:r>
              <a:rPr lang="en-US" altLang="en-US" sz="3600" b="1" dirty="0" err="1">
                <a:solidFill>
                  <a:srgbClr val="000099"/>
                </a:solidFill>
                <a:latin typeface="Times New Roman" panose="02020603050405020304" pitchFamily="18" charset="0"/>
                <a:cs typeface="Times New Roman" panose="02020603050405020304" pitchFamily="18" charset="0"/>
              </a:rPr>
              <a:t>nêu</a:t>
            </a:r>
            <a:r>
              <a:rPr lang="en-US" altLang="en-US" sz="3600" b="1" dirty="0">
                <a:solidFill>
                  <a:srgbClr val="000099"/>
                </a:solidFill>
                <a:latin typeface="Times New Roman" panose="02020603050405020304" pitchFamily="18" charset="0"/>
                <a:cs typeface="Times New Roman" panose="02020603050405020304" pitchFamily="18" charset="0"/>
              </a:rPr>
              <a:t> </a:t>
            </a:r>
            <a:r>
              <a:rPr lang="en-US" altLang="en-US" sz="3600" b="1" dirty="0" err="1">
                <a:solidFill>
                  <a:srgbClr val="000099"/>
                </a:solidFill>
                <a:latin typeface="Times New Roman" panose="02020603050405020304" pitchFamily="18" charset="0"/>
                <a:cs typeface="Times New Roman" panose="02020603050405020304" pitchFamily="18" charset="0"/>
              </a:rPr>
              <a:t>nội</a:t>
            </a:r>
            <a:r>
              <a:rPr lang="en-US" altLang="en-US" sz="3600" b="1" dirty="0">
                <a:solidFill>
                  <a:srgbClr val="000099"/>
                </a:solidFill>
                <a:latin typeface="Times New Roman" panose="02020603050405020304" pitchFamily="18" charset="0"/>
                <a:cs typeface="Times New Roman" panose="02020603050405020304" pitchFamily="18" charset="0"/>
              </a:rPr>
              <a:t> dung </a:t>
            </a:r>
            <a:r>
              <a:rPr lang="en-US" altLang="en-US" sz="3600" b="1" dirty="0" err="1">
                <a:solidFill>
                  <a:srgbClr val="000099"/>
                </a:solidFill>
                <a:latin typeface="Times New Roman" panose="02020603050405020304" pitchFamily="18" charset="0"/>
                <a:cs typeface="Times New Roman" panose="02020603050405020304" pitchFamily="18" charset="0"/>
              </a:rPr>
              <a:t>bài</a:t>
            </a:r>
            <a:r>
              <a:rPr lang="en-US" altLang="en-US" sz="3600" b="1"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ppt_x</p:attrName>
                                        </p:attrNameLst>
                                      </p:cBhvr>
                                      <p:tavLst>
                                        <p:tav tm="0">
                                          <p:val>
                                            <p:strVal val="#ppt_x-.2"/>
                                          </p:val>
                                        </p:tav>
                                        <p:tav tm="100000">
                                          <p:val>
                                            <p:strVal val="#ppt_x"/>
                                          </p:val>
                                        </p:tav>
                                      </p:tavLst>
                                    </p:anim>
                                    <p:anim calcmode="lin" valueType="num">
                                      <p:cBhvr>
                                        <p:cTn id="8" dur="1000" fill="hold"/>
                                        <p:tgtEl>
                                          <p:spTgt spid="205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062"/>
                                        </p:tgtEl>
                                        <p:attrNameLst>
                                          <p:attrName>style.visibility</p:attrName>
                                        </p:attrNameLst>
                                      </p:cBhvr>
                                      <p:to>
                                        <p:strVal val="visible"/>
                                      </p:to>
                                    </p:set>
                                    <p:anim calcmode="lin" valueType="num">
                                      <p:cBhvr>
                                        <p:cTn id="14" dur="1000" fill="hold"/>
                                        <p:tgtEl>
                                          <p:spTgt spid="2062"/>
                                        </p:tgtEl>
                                        <p:attrNameLst>
                                          <p:attrName>ppt_w</p:attrName>
                                        </p:attrNameLst>
                                      </p:cBhvr>
                                      <p:tavLst>
                                        <p:tav tm="0">
                                          <p:val>
                                            <p:fltVal val="0"/>
                                          </p:val>
                                        </p:tav>
                                        <p:tav tm="100000">
                                          <p:val>
                                            <p:strVal val="#ppt_w"/>
                                          </p:val>
                                        </p:tav>
                                      </p:tavLst>
                                    </p:anim>
                                    <p:anim calcmode="lin" valueType="num">
                                      <p:cBhvr>
                                        <p:cTn id="15" dur="1000" fill="hold"/>
                                        <p:tgtEl>
                                          <p:spTgt spid="206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2055"/>
                                        </p:tgtEl>
                                        <p:attrNameLst>
                                          <p:attrName>style.visibility</p:attrName>
                                        </p:attrNameLst>
                                      </p:cBhvr>
                                      <p:to>
                                        <p:strVal val="visible"/>
                                      </p:to>
                                    </p:set>
                                    <p:animEffect transition="in" filter="strips(downRight)">
                                      <p:cBhvr>
                                        <p:cTn id="20" dur="1000"/>
                                        <p:tgtEl>
                                          <p:spTgt spid="205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2063"/>
                                        </p:tgtEl>
                                        <p:attrNameLst>
                                          <p:attrName>style.visibility</p:attrName>
                                        </p:attrNameLst>
                                      </p:cBhvr>
                                      <p:to>
                                        <p:strVal val="visible"/>
                                      </p:to>
                                    </p:set>
                                    <p:animEffect transition="in" filter="fade">
                                      <p:cBhvr>
                                        <p:cTn id="25" dur="1000"/>
                                        <p:tgtEl>
                                          <p:spTgt spid="2063"/>
                                        </p:tgtEl>
                                      </p:cBhvr>
                                    </p:animEffect>
                                    <p:anim calcmode="lin" valueType="num">
                                      <p:cBhvr>
                                        <p:cTn id="26" dur="1000" fill="hold"/>
                                        <p:tgtEl>
                                          <p:spTgt spid="2063"/>
                                        </p:tgtEl>
                                        <p:attrNameLst>
                                          <p:attrName>ppt_x</p:attrName>
                                        </p:attrNameLst>
                                      </p:cBhvr>
                                      <p:tavLst>
                                        <p:tav tm="0">
                                          <p:val>
                                            <p:strVal val="#ppt_x"/>
                                          </p:val>
                                        </p:tav>
                                        <p:tav tm="100000">
                                          <p:val>
                                            <p:strVal val="#ppt_x"/>
                                          </p:val>
                                        </p:tav>
                                      </p:tavLst>
                                    </p:anim>
                                    <p:anim calcmode="lin" valueType="num">
                                      <p:cBhvr>
                                        <p:cTn id="27" dur="1000" fill="hold"/>
                                        <p:tgtEl>
                                          <p:spTgt spid="2063"/>
                                        </p:tgtEl>
                                        <p:attrNameLst>
                                          <p:attrName>ppt_y</p:attrName>
                                        </p:attrNameLst>
                                      </p:cBhvr>
                                      <p:tavLst>
                                        <p:tav tm="0">
                                          <p:val>
                                            <p:strVal val="#ppt_y+.1"/>
                                          </p:val>
                                        </p:tav>
                                        <p:tav tm="100000">
                                          <p:val>
                                            <p:strVal val="#ppt_y"/>
                                          </p:val>
                                        </p:tav>
                                      </p:tavLst>
                                    </p:anim>
                                  </p:childTnLst>
                                </p:cTn>
                              </p:par>
                              <p:par>
                                <p:cTn id="28" presetID="42" presetClass="entr" presetSubtype="0" fill="hold" grpId="1" nodeType="withEffect">
                                  <p:stCondLst>
                                    <p:cond delay="0"/>
                                  </p:stCondLst>
                                  <p:childTnLst>
                                    <p:set>
                                      <p:cBhvr>
                                        <p:cTn id="29" dur="1" fill="hold">
                                          <p:stCondLst>
                                            <p:cond delay="0"/>
                                          </p:stCondLst>
                                        </p:cTn>
                                        <p:tgtEl>
                                          <p:spTgt spid="2059"/>
                                        </p:tgtEl>
                                        <p:attrNameLst>
                                          <p:attrName>style.visibility</p:attrName>
                                        </p:attrNameLst>
                                      </p:cBhvr>
                                      <p:to>
                                        <p:strVal val="visible"/>
                                      </p:to>
                                    </p:set>
                                    <p:animEffect transition="in" filter="fade">
                                      <p:cBhvr>
                                        <p:cTn id="30" dur="1000"/>
                                        <p:tgtEl>
                                          <p:spTgt spid="2059"/>
                                        </p:tgtEl>
                                      </p:cBhvr>
                                    </p:animEffect>
                                    <p:anim calcmode="lin" valueType="num">
                                      <p:cBhvr>
                                        <p:cTn id="31" dur="1000" fill="hold"/>
                                        <p:tgtEl>
                                          <p:spTgt spid="2059"/>
                                        </p:tgtEl>
                                        <p:attrNameLst>
                                          <p:attrName>ppt_x</p:attrName>
                                        </p:attrNameLst>
                                      </p:cBhvr>
                                      <p:tavLst>
                                        <p:tav tm="0">
                                          <p:val>
                                            <p:strVal val="#ppt_x"/>
                                          </p:val>
                                        </p:tav>
                                        <p:tav tm="100000">
                                          <p:val>
                                            <p:strVal val="#ppt_x"/>
                                          </p:val>
                                        </p:tav>
                                      </p:tavLst>
                                    </p:anim>
                                    <p:anim calcmode="lin" valueType="num">
                                      <p:cBhvr>
                                        <p:cTn id="32" dur="1000" fill="hold"/>
                                        <p:tgtEl>
                                          <p:spTgt spid="205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2063"/>
                                        </p:tgtEl>
                                      </p:cBhvr>
                                    </p:animEffect>
                                    <p:set>
                                      <p:cBhvr>
                                        <p:cTn id="37" dur="1" fill="hold">
                                          <p:stCondLst>
                                            <p:cond delay="499"/>
                                          </p:stCondLst>
                                        </p:cTn>
                                        <p:tgtEl>
                                          <p:spTgt spid="2063"/>
                                        </p:tgtEl>
                                        <p:attrNameLst>
                                          <p:attrName>style.visibility</p:attrName>
                                        </p:attrNameLst>
                                      </p:cBhvr>
                                      <p:to>
                                        <p:strVal val="hidden"/>
                                      </p:to>
                                    </p:set>
                                  </p:childTnLst>
                                </p:cTn>
                              </p:par>
                              <p:par>
                                <p:cTn id="38" presetID="5" presetClass="exit" presetSubtype="10" fill="hold" grpId="0" nodeType="withEffect">
                                  <p:stCondLst>
                                    <p:cond delay="0"/>
                                  </p:stCondLst>
                                  <p:childTnLst>
                                    <p:animEffect transition="out" filter="checkerboard(across)">
                                      <p:cBhvr>
                                        <p:cTn id="39" dur="500"/>
                                        <p:tgtEl>
                                          <p:spTgt spid="2059"/>
                                        </p:tgtEl>
                                      </p:cBhvr>
                                    </p:animEffect>
                                    <p:set>
                                      <p:cBhvr>
                                        <p:cTn id="40" dur="1" fill="hold">
                                          <p:stCondLst>
                                            <p:cond delay="499"/>
                                          </p:stCondLst>
                                        </p:cTn>
                                        <p:tgtEl>
                                          <p:spTgt spid="205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2064"/>
                                        </p:tgtEl>
                                        <p:attrNameLst>
                                          <p:attrName>style.visibility</p:attrName>
                                        </p:attrNameLst>
                                      </p:cBhvr>
                                      <p:to>
                                        <p:strVal val="visible"/>
                                      </p:to>
                                    </p:set>
                                    <p:animEffect transition="in" filter="fade">
                                      <p:cBhvr>
                                        <p:cTn id="45" dur="1000"/>
                                        <p:tgtEl>
                                          <p:spTgt spid="2064"/>
                                        </p:tgtEl>
                                      </p:cBhvr>
                                    </p:animEffect>
                                    <p:anim calcmode="lin" valueType="num">
                                      <p:cBhvr>
                                        <p:cTn id="46" dur="1000" fill="hold"/>
                                        <p:tgtEl>
                                          <p:spTgt spid="2064"/>
                                        </p:tgtEl>
                                        <p:attrNameLst>
                                          <p:attrName>ppt_x</p:attrName>
                                        </p:attrNameLst>
                                      </p:cBhvr>
                                      <p:tavLst>
                                        <p:tav tm="0">
                                          <p:val>
                                            <p:strVal val="#ppt_x"/>
                                          </p:val>
                                        </p:tav>
                                        <p:tav tm="100000">
                                          <p:val>
                                            <p:strVal val="#ppt_x"/>
                                          </p:val>
                                        </p:tav>
                                      </p:tavLst>
                                    </p:anim>
                                    <p:anim calcmode="lin" valueType="num">
                                      <p:cBhvr>
                                        <p:cTn id="47" dur="1000" fill="hold"/>
                                        <p:tgtEl>
                                          <p:spTgt spid="2064"/>
                                        </p:tgtEl>
                                        <p:attrNameLst>
                                          <p:attrName>ppt_y</p:attrName>
                                        </p:attrNameLst>
                                      </p:cBhvr>
                                      <p:tavLst>
                                        <p:tav tm="0">
                                          <p:val>
                                            <p:strVal val="#ppt_y+.1"/>
                                          </p:val>
                                        </p:tav>
                                        <p:tav tm="100000">
                                          <p:val>
                                            <p:strVal val="#ppt_y"/>
                                          </p:val>
                                        </p:tav>
                                      </p:tavLst>
                                    </p:anim>
                                  </p:childTnLst>
                                </p:cTn>
                              </p:par>
                              <p:par>
                                <p:cTn id="48" presetID="29"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ppt_x</p:attrName>
                                        </p:attrNameLst>
                                      </p:cBhvr>
                                      <p:tavLst>
                                        <p:tav tm="0">
                                          <p:val>
                                            <p:strVal val="#ppt_x-.2"/>
                                          </p:val>
                                        </p:tav>
                                        <p:tav tm="100000">
                                          <p:val>
                                            <p:strVal val="#ppt_x"/>
                                          </p:val>
                                        </p:tav>
                                      </p:tavLst>
                                    </p:anim>
                                    <p:anim calcmode="lin" valueType="num">
                                      <p:cBhvr>
                                        <p:cTn id="5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9" grpId="0" animBg="1"/>
      <p:bldP spid="2059" grpId="1" animBg="1"/>
      <p:bldP spid="2063" grpId="0" animBg="1"/>
      <p:bldP spid="2063" grpId="1" animBg="1"/>
      <p:bldP spid="2064" grpId="1"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899" y="820699"/>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dirty="0">
                <a:solidFill>
                  <a:srgbClr val="D9534F"/>
                </a:solidFill>
                <a:latin typeface="Times New Roman" panose="02020603050405020304" pitchFamily="18" charset="0"/>
                <a:cs typeface="Times New Roman" panose="02020603050405020304" pitchFamily="18" charset="0"/>
              </a:rPr>
              <a:t>1. </a:t>
            </a:r>
            <a:r>
              <a:rPr lang="vi-VN" sz="3600" b="1" dirty="0">
                <a:solidFill>
                  <a:srgbClr val="D9534F"/>
                </a:solidFill>
                <a:latin typeface="Times New Roman" panose="02020603050405020304" pitchFamily="18" charset="0"/>
                <a:cs typeface="Times New Roman" panose="02020603050405020304" pitchFamily="18" charset="0"/>
              </a:rPr>
              <a:t>Em hiểu </a:t>
            </a:r>
            <a:r>
              <a:rPr lang="en-US" sz="3600" b="1" dirty="0">
                <a:solidFill>
                  <a:srgbClr val="002060"/>
                </a:solidFill>
                <a:latin typeface="Times New Roman" panose="02020603050405020304" pitchFamily="18" charset="0"/>
                <a:cs typeface="Times New Roman" panose="02020603050405020304" pitchFamily="18" charset="0"/>
              </a:rPr>
              <a:t>“</a:t>
            </a:r>
            <a:r>
              <a:rPr lang="en-US" sz="3600" b="1" dirty="0">
                <a:solidFill>
                  <a:srgbClr val="000066"/>
                </a:solidFill>
                <a:latin typeface="Times New Roman" panose="02020603050405020304" pitchFamily="18" charset="0"/>
                <a:cs typeface="Times New Roman" panose="02020603050405020304" pitchFamily="18" charset="0"/>
              </a:rPr>
              <a:t>n</a:t>
            </a:r>
            <a:r>
              <a:rPr lang="vi-VN" sz="3600" b="1" dirty="0">
                <a:solidFill>
                  <a:srgbClr val="000066"/>
                </a:solidFill>
                <a:latin typeface="Times New Roman" panose="02020603050405020304" pitchFamily="18" charset="0"/>
                <a:cs typeface="Times New Roman" panose="02020603050405020304" pitchFamily="18" charset="0"/>
              </a:rPr>
              <a:t>gười theo tiếng gọi thiêng liêng của Tổ Quốc</a:t>
            </a:r>
            <a:r>
              <a:rPr lang="en-US" sz="3600" b="1" dirty="0">
                <a:solidFill>
                  <a:srgbClr val="000066"/>
                </a:solidFill>
                <a:latin typeface="Times New Roman" panose="02020603050405020304" pitchFamily="18" charset="0"/>
                <a:cs typeface="Times New Roman" panose="02020603050405020304" pitchFamily="18" charset="0"/>
              </a:rPr>
              <a:t>”</a:t>
            </a:r>
            <a:r>
              <a:rPr lang="vi-VN" sz="3600" b="1" dirty="0">
                <a:solidFill>
                  <a:srgbClr val="D9534F"/>
                </a:solidFill>
                <a:latin typeface="Times New Roman" panose="02020603050405020304" pitchFamily="18" charset="0"/>
                <a:cs typeface="Times New Roman" panose="02020603050405020304" pitchFamily="18" charset="0"/>
              </a:rPr>
              <a:t> nghĩa là gì?</a:t>
            </a:r>
            <a:endParaRPr lang="en-US" sz="3600" b="1" dirty="0">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066800" y="2771412"/>
            <a:ext cx="6953250" cy="3539430"/>
          </a:xfrm>
          <a:prstGeom prst="rect">
            <a:avLst/>
          </a:prstGeom>
        </p:spPr>
        <p:txBody>
          <a:bodyPr wrap="square">
            <a:spAutoFit/>
          </a:bodyPr>
          <a:lstStyle/>
          <a:p>
            <a:pPr algn="just"/>
            <a:r>
              <a:rPr lang="en-US" sz="2800" b="1">
                <a:solidFill>
                  <a:srgbClr val="720705"/>
                </a:solidFill>
                <a:latin typeface="Times New Roman" panose="02020603050405020304" pitchFamily="18" charset="0"/>
                <a:cs typeface="Times New Roman" panose="02020603050405020304" pitchFamily="18" charset="0"/>
              </a:rPr>
              <a:t>	T</a:t>
            </a:r>
            <a:r>
              <a:rPr lang="vi-VN" sz="2800" b="1">
                <a:solidFill>
                  <a:srgbClr val="720705"/>
                </a:solidFill>
                <a:latin typeface="Times New Roman" panose="02020603050405020304" pitchFamily="18" charset="0"/>
                <a:cs typeface="Times New Roman" panose="02020603050405020304" pitchFamily="18" charset="0"/>
              </a:rPr>
              <a:t>iếng gọi thiêng liêng của Tổ Quốc chính là tiếng gọi của nhân dân, tiếng gọi của cha ông cần mình ra giúp nước. Nghe theo tiếng gọi thiêng </a:t>
            </a:r>
            <a:r>
              <a:rPr lang="en-US" sz="2800" b="1">
                <a:solidFill>
                  <a:srgbClr val="720705"/>
                </a:solidFill>
                <a:latin typeface="Times New Roman" panose="02020603050405020304" pitchFamily="18" charset="0"/>
                <a:cs typeface="Times New Roman" panose="02020603050405020304" pitchFamily="18" charset="0"/>
              </a:rPr>
              <a:t>liê</a:t>
            </a:r>
            <a:r>
              <a:rPr lang="vi-VN" sz="2800" b="1">
                <a:solidFill>
                  <a:srgbClr val="720705"/>
                </a:solidFill>
                <a:latin typeface="Times New Roman" panose="02020603050405020304" pitchFamily="18" charset="0"/>
                <a:cs typeface="Times New Roman" panose="02020603050405020304" pitchFamily="18" charset="0"/>
              </a:rPr>
              <a:t>ng của Tổ quốc chính là nghe theo tiếng gọi của cha ông, là sự thể hiện tình cảm lòng yêu nước tha thiết của mình</a:t>
            </a:r>
            <a:r>
              <a:rPr lang="en-US" sz="2800" b="1">
                <a:solidFill>
                  <a:srgbClr val="720705"/>
                </a:solidFill>
                <a:latin typeface="Times New Roman" panose="02020603050405020304" pitchFamily="18" charset="0"/>
                <a:cs typeface="Times New Roman" panose="02020603050405020304" pitchFamily="18" charset="0"/>
              </a:rPr>
              <a:t>; như Trần Đại Nghĩa theo Bác Hồ về nước.</a:t>
            </a:r>
          </a:p>
        </p:txBody>
      </p:sp>
    </p:spTree>
    <p:extLst>
      <p:ext uri="{BB962C8B-B14F-4D97-AF65-F5344CB8AC3E}">
        <p14:creationId xmlns:p14="http://schemas.microsoft.com/office/powerpoint/2010/main" val="388073886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6549" y="547158"/>
            <a:ext cx="7613501" cy="6858000"/>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2. </a:t>
            </a:r>
            <a:r>
              <a:rPr lang="vi-VN" sz="3600" b="1">
                <a:solidFill>
                  <a:srgbClr val="D9534F"/>
                </a:solidFill>
                <a:latin typeface="Times New Roman" panose="02020603050405020304" pitchFamily="18" charset="0"/>
                <a:cs typeface="Times New Roman" panose="02020603050405020304" pitchFamily="18" charset="0"/>
              </a:rPr>
              <a:t>Giáo sư Trần Đại Nghĩa đã có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gì to lớn </a:t>
            </a:r>
            <a:r>
              <a:rPr lang="vi-VN" sz="3600" b="1">
                <a:solidFill>
                  <a:srgbClr val="002060"/>
                </a:solidFill>
                <a:latin typeface="Times New Roman" panose="02020603050405020304" pitchFamily="18" charset="0"/>
                <a:cs typeface="Times New Roman" panose="02020603050405020304" pitchFamily="18" charset="0"/>
              </a:rPr>
              <a:t>trong kháng chiến</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3046988"/>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Trên cương vị Cục trưởng Cục Quân giới, ông đã cùng anh em miệt mài nghiên cứu chế tạo ra những loại vũ khí có sức công phá lớn như súng ba-dô-ca</a:t>
            </a:r>
            <a:r>
              <a:rPr lang="en-US" sz="3200" b="1">
                <a:solidFill>
                  <a:srgbClr val="924600"/>
                </a:solidFill>
                <a:latin typeface="Times New Roman" panose="02020603050405020304" pitchFamily="18" charset="0"/>
                <a:cs typeface="Times New Roman" panose="02020603050405020304" pitchFamily="18" charset="0"/>
              </a:rPr>
              <a:t>, </a:t>
            </a:r>
            <a:r>
              <a:rPr lang="vi-VN" sz="3200" b="1">
                <a:solidFill>
                  <a:srgbClr val="924600"/>
                </a:solidFill>
                <a:latin typeface="Times New Roman" panose="02020603050405020304" pitchFamily="18" charset="0"/>
                <a:cs typeface="Times New Roman" panose="02020603050405020304" pitchFamily="18" charset="0"/>
              </a:rPr>
              <a:t>súng không giật, bom bay tiêu diệt xe tăng và lô cốt của giặc.</a:t>
            </a:r>
            <a:endParaRPr lang="en-US" sz="3200" b="1">
              <a:solidFill>
                <a:srgbClr val="9246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471842F-B39D-4E31-B25C-5F6EEF02CF80}"/>
              </a:ext>
            </a:extLst>
          </p:cNvPr>
          <p:cNvSpPr/>
          <p:nvPr/>
        </p:nvSpPr>
        <p:spPr>
          <a:xfrm>
            <a:off x="1070049" y="5866940"/>
            <a:ext cx="3143250"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a:t>
            </a:r>
          </a:p>
        </p:txBody>
      </p:sp>
    </p:spTree>
    <p:extLst>
      <p:ext uri="{BB962C8B-B14F-4D97-AF65-F5344CB8AC3E}">
        <p14:creationId xmlns:p14="http://schemas.microsoft.com/office/powerpoint/2010/main" val="284461206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0049" y="2129626"/>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9600" y="-1411282"/>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3. </a:t>
            </a:r>
            <a:r>
              <a:rPr lang="vi-VN" sz="3600" b="1">
                <a:solidFill>
                  <a:srgbClr val="D9534F"/>
                </a:solidFill>
                <a:latin typeface="Times New Roman" panose="02020603050405020304" pitchFamily="18" charset="0"/>
                <a:cs typeface="Times New Roman" panose="02020603050405020304" pitchFamily="18" charset="0"/>
              </a:rPr>
              <a:t>Nêu </a:t>
            </a:r>
            <a:r>
              <a:rPr lang="vi-VN" sz="3600" b="1">
                <a:solidFill>
                  <a:srgbClr val="002060"/>
                </a:solidFill>
                <a:latin typeface="Times New Roman" panose="02020603050405020304" pitchFamily="18" charset="0"/>
                <a:cs typeface="Times New Roman" panose="02020603050405020304" pitchFamily="18" charset="0"/>
              </a:rPr>
              <a:t>đóng góp</a:t>
            </a:r>
            <a:r>
              <a:rPr lang="vi-VN" sz="3600" b="1">
                <a:solidFill>
                  <a:srgbClr val="D9534F"/>
                </a:solidFill>
                <a:latin typeface="Times New Roman" panose="02020603050405020304" pitchFamily="18" charset="0"/>
                <a:cs typeface="Times New Roman" panose="02020603050405020304" pitchFamily="18" charset="0"/>
              </a:rPr>
              <a:t> của Trần Đại Nghĩa </a:t>
            </a:r>
            <a:r>
              <a:rPr lang="vi-VN" sz="3600" b="1">
                <a:solidFill>
                  <a:srgbClr val="002060"/>
                </a:solidFill>
                <a:latin typeface="Times New Roman" panose="02020603050405020304" pitchFamily="18" charset="0"/>
                <a:cs typeface="Times New Roman" panose="02020603050405020304" pitchFamily="18" charset="0"/>
              </a:rPr>
              <a:t>cho sự nghiệp xây dựng Tổ quốc</a:t>
            </a:r>
            <a:r>
              <a:rPr lang="vi-VN" sz="3600" b="1">
                <a:solidFill>
                  <a:srgbClr val="D9534F"/>
                </a:solidFill>
                <a:latin typeface="Times New Roman" panose="02020603050405020304" pitchFamily="18" charset="0"/>
                <a:cs typeface="Times New Roman" panose="02020603050405020304" pitchFamily="18" charset="0"/>
              </a:rPr>
              <a:t>?</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4213299" y="2697895"/>
            <a:ext cx="6953250" cy="2554545"/>
          </a:xfrm>
          <a:prstGeom prst="rect">
            <a:avLst/>
          </a:prstGeom>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	</a:t>
            </a:r>
            <a:r>
              <a:rPr lang="en-US" sz="3200" b="1">
                <a:solidFill>
                  <a:srgbClr val="2D6148"/>
                </a:solidFill>
                <a:latin typeface="Times New Roman" panose="02020603050405020304" pitchFamily="18" charset="0"/>
                <a:cs typeface="Times New Roman" panose="02020603050405020304" pitchFamily="18" charset="0"/>
              </a:rPr>
              <a:t>Ông c</a:t>
            </a:r>
            <a:r>
              <a:rPr lang="vi-VN" sz="3200" b="1">
                <a:solidFill>
                  <a:srgbClr val="2D6148"/>
                </a:solidFill>
                <a:latin typeface="Times New Roman" panose="02020603050405020304" pitchFamily="18" charset="0"/>
                <a:cs typeface="Times New Roman" panose="02020603050405020304" pitchFamily="18" charset="0"/>
              </a:rPr>
              <a:t>ó công lớn trong việc xây dựng nền khoa học trẻ tuổi của nước nhà. Nhiều năm liền </a:t>
            </a:r>
            <a:r>
              <a:rPr lang="en-US" sz="3200" b="1">
                <a:solidFill>
                  <a:srgbClr val="2D6148"/>
                </a:solidFill>
                <a:latin typeface="Times New Roman" panose="02020603050405020304" pitchFamily="18" charset="0"/>
                <a:cs typeface="Times New Roman" panose="02020603050405020304" pitchFamily="18" charset="0"/>
              </a:rPr>
              <a:t>ông </a:t>
            </a:r>
            <a:r>
              <a:rPr lang="vi-VN" sz="3200" b="1">
                <a:solidFill>
                  <a:srgbClr val="2D6148"/>
                </a:solidFill>
                <a:latin typeface="Times New Roman" panose="02020603050405020304" pitchFamily="18" charset="0"/>
                <a:cs typeface="Times New Roman" panose="02020603050405020304" pitchFamily="18" charset="0"/>
              </a:rPr>
              <a:t>giữ cương vị Chủ Nhiệm Ủy ban Khoa học và </a:t>
            </a:r>
            <a:br>
              <a:rPr lang="en-US" sz="3200" b="1">
                <a:solidFill>
                  <a:srgbClr val="2D6148"/>
                </a:solidFill>
                <a:latin typeface="Times New Roman" panose="02020603050405020304" pitchFamily="18" charset="0"/>
                <a:cs typeface="Times New Roman" panose="02020603050405020304" pitchFamily="18" charset="0"/>
              </a:rPr>
            </a:br>
            <a:r>
              <a:rPr lang="vi-VN" sz="3200" b="1">
                <a:solidFill>
                  <a:srgbClr val="2D6148"/>
                </a:solidFill>
                <a:latin typeface="Times New Roman" panose="02020603050405020304" pitchFamily="18" charset="0"/>
                <a:cs typeface="Times New Roman" panose="02020603050405020304" pitchFamily="18" charset="0"/>
              </a:rPr>
              <a:t>Kĩ thuật Nhà nước</a:t>
            </a:r>
            <a:r>
              <a:rPr lang="en-US" sz="3200" b="1">
                <a:solidFill>
                  <a:srgbClr val="2D614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9EE9CF2-5DDC-4979-8EBC-A5CBE975D43A}"/>
              </a:ext>
            </a:extLst>
          </p:cNvPr>
          <p:cNvSpPr/>
          <p:nvPr/>
        </p:nvSpPr>
        <p:spPr>
          <a:xfrm>
            <a:off x="1070048" y="5866940"/>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2, 3.</a:t>
            </a:r>
          </a:p>
        </p:txBody>
      </p:sp>
    </p:spTree>
    <p:extLst>
      <p:ext uri="{BB962C8B-B14F-4D97-AF65-F5344CB8AC3E}">
        <p14:creationId xmlns:p14="http://schemas.microsoft.com/office/powerpoint/2010/main" val="27914916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9859" y="2434513"/>
            <a:ext cx="2752092" cy="3669456"/>
          </a:xfrm>
          <a:prstGeom prst="rect">
            <a:avLst/>
          </a:prstGeom>
        </p:spPr>
      </p:pic>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06351" y="-1352308"/>
            <a:ext cx="10515600" cy="5914328"/>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403548" y="819044"/>
            <a:ext cx="77882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4. </a:t>
            </a:r>
            <a:r>
              <a:rPr lang="vi-VN" sz="3600" b="1">
                <a:solidFill>
                  <a:srgbClr val="002060"/>
                </a:solidFill>
                <a:latin typeface="Times New Roman" panose="02020603050405020304" pitchFamily="18" charset="0"/>
                <a:cs typeface="Times New Roman" panose="02020603050405020304" pitchFamily="18" charset="0"/>
              </a:rPr>
              <a:t>Nhà nước đánh giá</a:t>
            </a:r>
            <a:r>
              <a:rPr lang="vi-VN" sz="3600" b="1">
                <a:solidFill>
                  <a:srgbClr val="D9534F"/>
                </a:solidFill>
                <a:latin typeface="Times New Roman" panose="02020603050405020304" pitchFamily="18" charset="0"/>
                <a:cs typeface="Times New Roman" panose="02020603050405020304" pitchFamily="18" charset="0"/>
              </a:rPr>
              <a:t> cao những cống hiến của ông Trần Đại Nghĩa như nào?</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3539430"/>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a:t>
            </a:r>
            <a:r>
              <a:rPr lang="vi-VN" sz="3200" b="1">
                <a:solidFill>
                  <a:srgbClr val="2D6148"/>
                </a:solidFill>
                <a:latin typeface="Times New Roman" panose="02020603050405020304" pitchFamily="18" charset="0"/>
                <a:cs typeface="Times New Roman" panose="02020603050405020304" pitchFamily="18" charset="0"/>
              </a:rPr>
              <a:t>Để ghi nhớ công lao và thành tích lớn của ông, n</a:t>
            </a:r>
            <a:r>
              <a:rPr lang="en-US" sz="3200" b="1">
                <a:solidFill>
                  <a:srgbClr val="2D6148"/>
                </a:solidFill>
                <a:latin typeface="Times New Roman" panose="02020603050405020304" pitchFamily="18" charset="0"/>
                <a:cs typeface="Times New Roman" panose="02020603050405020304" pitchFamily="18" charset="0"/>
              </a:rPr>
              <a:t>ă</a:t>
            </a:r>
            <a:r>
              <a:rPr lang="vi-VN" sz="3200" b="1">
                <a:solidFill>
                  <a:srgbClr val="2D6148"/>
                </a:solidFill>
                <a:latin typeface="Times New Roman" panose="02020603050405020304" pitchFamily="18" charset="0"/>
                <a:cs typeface="Times New Roman" panose="02020603050405020304" pitchFamily="18" charset="0"/>
              </a:rPr>
              <a:t>m 1948, Chính phủ đã phong ông hàm Thiếu tướng. Năm 1952, ông được tuyên dương Anh hùng lao động. Ông được tặng nhiều huân chương cao quý và giải thưởng Hồ Chí Minh.</a:t>
            </a:r>
            <a:endParaRPr lang="en-US" sz="3200" b="1">
              <a:solidFill>
                <a:srgbClr val="2D614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9EE9CF2-5DDC-4979-8EBC-A5CBE975D43A}"/>
              </a:ext>
            </a:extLst>
          </p:cNvPr>
          <p:cNvSpPr/>
          <p:nvPr/>
        </p:nvSpPr>
        <p:spPr>
          <a:xfrm>
            <a:off x="8052079" y="6038956"/>
            <a:ext cx="3387651" cy="523220"/>
          </a:xfrm>
          <a:prstGeom prst="rect">
            <a:avLst/>
          </a:prstGeom>
        </p:spPr>
        <p:txBody>
          <a:bodyPr wrap="square">
            <a:spAutoFit/>
          </a:bodyPr>
          <a:lstStyle/>
          <a:p>
            <a:pPr algn="ctr"/>
            <a:r>
              <a:rPr lang="en-US" sz="2800" b="1">
                <a:solidFill>
                  <a:srgbClr val="D26400"/>
                </a:solidFill>
                <a:latin typeface="Times New Roman" panose="02020603050405020304" pitchFamily="18" charset="0"/>
                <a:cs typeface="Times New Roman" panose="02020603050405020304" pitchFamily="18" charset="0"/>
              </a:rPr>
              <a:t>Đọc thầm đoạn 4.</a:t>
            </a:r>
          </a:p>
        </p:txBody>
      </p:sp>
    </p:spTree>
    <p:extLst>
      <p:ext uri="{BB962C8B-B14F-4D97-AF65-F5344CB8AC3E}">
        <p14:creationId xmlns:p14="http://schemas.microsoft.com/office/powerpoint/2010/main" val="39968837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16" presetClass="entr" presetSubtype="21"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iterate type="wd">
                                    <p:tmPct val="0"/>
                                  </p:iterate>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6" presetClass="entr" presetSubtype="42" fill="hold" grpId="0" nodeType="with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E03F-1A3D-44B1-96EA-E859AC6FE4F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1050" y="-1399423"/>
            <a:ext cx="10515600" cy="5914328"/>
          </a:xfrm>
          <a:prstGeom prst="rect">
            <a:avLst/>
          </a:prstGeom>
        </p:spPr>
      </p:pic>
      <p:pic>
        <p:nvPicPr>
          <p:cNvPr id="10" name="Picture 9">
            <a:extLst>
              <a:ext uri="{FF2B5EF4-FFF2-40B4-BE49-F238E27FC236}">
                <a16:creationId xmlns:a16="http://schemas.microsoft.com/office/drawing/2014/main" id="{296390BB-134A-4AB4-A146-90FAF4E93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98364" y="1860850"/>
            <a:ext cx="3612586" cy="4816782"/>
          </a:xfrm>
          <a:prstGeom prst="rect">
            <a:avLst/>
          </a:prstGeom>
        </p:spPr>
      </p:pic>
      <p:sp>
        <p:nvSpPr>
          <p:cNvPr id="5" name="Rectangle 4">
            <a:extLst>
              <a:ext uri="{FF2B5EF4-FFF2-40B4-BE49-F238E27FC236}">
                <a16:creationId xmlns:a16="http://schemas.microsoft.com/office/drawing/2014/main" id="{023DF190-5FEF-4B1E-80B3-B6AE478767AC}"/>
              </a:ext>
            </a:extLst>
          </p:cNvPr>
          <p:cNvSpPr/>
          <p:nvPr/>
        </p:nvSpPr>
        <p:spPr>
          <a:xfrm>
            <a:off x="2308298" y="957577"/>
            <a:ext cx="8435902" cy="1200329"/>
          </a:xfrm>
          <a:prstGeom prst="rect">
            <a:avLst/>
          </a:prstGeom>
        </p:spPr>
        <p:txBody>
          <a:bodyPr wrap="square">
            <a:spAutoFit/>
          </a:bodyPr>
          <a:lstStyle/>
          <a:p>
            <a:r>
              <a:rPr lang="en-US" sz="3600" b="1">
                <a:solidFill>
                  <a:srgbClr val="D9534F"/>
                </a:solidFill>
                <a:latin typeface="Times New Roman" panose="02020603050405020304" pitchFamily="18" charset="0"/>
                <a:cs typeface="Times New Roman" panose="02020603050405020304" pitchFamily="18" charset="0"/>
              </a:rPr>
              <a:t>5. </a:t>
            </a:r>
            <a:r>
              <a:rPr lang="vi-VN" sz="3600" b="1">
                <a:solidFill>
                  <a:srgbClr val="D9534F"/>
                </a:solidFill>
                <a:latin typeface="Times New Roman" panose="02020603050405020304" pitchFamily="18" charset="0"/>
                <a:cs typeface="Times New Roman" panose="02020603050405020304" pitchFamily="18" charset="0"/>
              </a:rPr>
              <a:t>Theo em </a:t>
            </a:r>
            <a:r>
              <a:rPr lang="vi-VN" sz="3600" b="1">
                <a:solidFill>
                  <a:srgbClr val="002060"/>
                </a:solidFill>
                <a:latin typeface="Times New Roman" panose="02020603050405020304" pitchFamily="18" charset="0"/>
                <a:cs typeface="Times New Roman" panose="02020603050405020304" pitchFamily="18" charset="0"/>
              </a:rPr>
              <a:t>nhờ đâu</a:t>
            </a:r>
            <a:r>
              <a:rPr lang="vi-VN" sz="3600" b="1">
                <a:solidFill>
                  <a:srgbClr val="D9534F"/>
                </a:solidFill>
                <a:latin typeface="Times New Roman" panose="02020603050405020304" pitchFamily="18" charset="0"/>
                <a:cs typeface="Times New Roman" panose="02020603050405020304" pitchFamily="18" charset="0"/>
              </a:rPr>
              <a:t> ông Trần Đại Nghĩa có được những cống hiến như vậy?</a:t>
            </a:r>
            <a:endParaRPr lang="en-US" sz="3600" b="1">
              <a:solidFill>
                <a:srgbClr val="D9534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5ADA246-0815-4F28-B327-5DF2E7D00830}"/>
              </a:ext>
            </a:extLst>
          </p:cNvPr>
          <p:cNvSpPr/>
          <p:nvPr/>
        </p:nvSpPr>
        <p:spPr>
          <a:xfrm>
            <a:off x="1211297" y="2434513"/>
            <a:ext cx="6492804" cy="4031873"/>
          </a:xfrm>
          <a:prstGeom prst="rect">
            <a:avLst/>
          </a:prstGeom>
        </p:spPr>
        <p:txBody>
          <a:bodyPr wrap="square">
            <a:spAutoFit/>
          </a:bodyPr>
          <a:lstStyle/>
          <a:p>
            <a:pPr algn="just"/>
            <a:r>
              <a:rPr lang="en-US" sz="3200" b="1">
                <a:solidFill>
                  <a:srgbClr val="2D6148"/>
                </a:solidFill>
                <a:latin typeface="Times New Roman" panose="02020603050405020304" pitchFamily="18" charset="0"/>
                <a:cs typeface="Times New Roman" panose="02020603050405020304" pitchFamily="18" charset="0"/>
              </a:rPr>
              <a:t>	Ô</a:t>
            </a:r>
            <a:r>
              <a:rPr lang="vi-VN" sz="3200" b="1">
                <a:solidFill>
                  <a:srgbClr val="2D6148"/>
                </a:solidFill>
                <a:latin typeface="Times New Roman" panose="02020603050405020304" pitchFamily="18" charset="0"/>
                <a:cs typeface="Times New Roman" panose="02020603050405020304" pitchFamily="18" charset="0"/>
              </a:rPr>
              <a:t>ng có lòng yêu nước sâu sắc, sẵn sàng từ bỏ phú quý để trở về tham gia kháng chiến chống ngoại xâm theo tiếng gọi thiêng liêng của Tổ quốc. Ông còn là người tận tụy với công việc say mê khoa học ham học hỏi cống hiến cho dân tộc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Tổ quốc</a:t>
            </a:r>
            <a:r>
              <a:rPr lang="en-US" sz="3200" b="1">
                <a:solidFill>
                  <a:srgbClr val="2D6148"/>
                </a:solidFill>
                <a:latin typeface="Times New Roman" panose="02020603050405020304" pitchFamily="18" charset="0"/>
                <a:cs typeface="Times New Roman" panose="02020603050405020304" pitchFamily="18" charset="0"/>
              </a:rPr>
              <a:t>,</a:t>
            </a:r>
            <a:r>
              <a:rPr lang="vi-VN" sz="3200" b="1">
                <a:solidFill>
                  <a:srgbClr val="2D6148"/>
                </a:solidFill>
                <a:latin typeface="Times New Roman" panose="02020603050405020304" pitchFamily="18" charset="0"/>
                <a:cs typeface="Times New Roman" panose="02020603050405020304" pitchFamily="18" charset="0"/>
              </a:rPr>
              <a:t> cho khoa học.</a:t>
            </a:r>
            <a:endParaRPr lang="en-US" sz="3200" b="1">
              <a:solidFill>
                <a:srgbClr val="2D61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044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barn(out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8C8A09-6A8E-412D-93DC-CB11C6AF93DF}"/>
              </a:ext>
            </a:extLst>
          </p:cNvPr>
          <p:cNvGrpSpPr/>
          <p:nvPr/>
        </p:nvGrpSpPr>
        <p:grpSpPr>
          <a:xfrm>
            <a:off x="0" y="3617968"/>
            <a:ext cx="12206178" cy="3240032"/>
            <a:chOff x="0" y="3617968"/>
            <a:chExt cx="12206178" cy="3240032"/>
          </a:xfrm>
        </p:grpSpPr>
        <p:pic>
          <p:nvPicPr>
            <p:cNvPr id="3" name="Picture 2">
              <a:extLst>
                <a:ext uri="{FF2B5EF4-FFF2-40B4-BE49-F238E27FC236}">
                  <a16:creationId xmlns:a16="http://schemas.microsoft.com/office/drawing/2014/main" id="{6459355F-B7CD-4A5E-B88C-FF7D8A3FC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4" name="Picture 3">
              <a:extLst>
                <a:ext uri="{FF2B5EF4-FFF2-40B4-BE49-F238E27FC236}">
                  <a16:creationId xmlns:a16="http://schemas.microsoft.com/office/drawing/2014/main" id="{71355083-0AF2-408B-AC5C-252800128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5" name="Rectangle 4">
            <a:extLst>
              <a:ext uri="{FF2B5EF4-FFF2-40B4-BE49-F238E27FC236}">
                <a16:creationId xmlns:a16="http://schemas.microsoft.com/office/drawing/2014/main" id="{227A4B05-D86F-45F6-85AB-A5EFBE506C24}"/>
              </a:ext>
            </a:extLst>
          </p:cNvPr>
          <p:cNvSpPr/>
          <p:nvPr/>
        </p:nvSpPr>
        <p:spPr>
          <a:xfrm>
            <a:off x="3294682" y="0"/>
            <a:ext cx="5630991" cy="1323439"/>
          </a:xfrm>
          <a:prstGeom prst="rect">
            <a:avLst/>
          </a:prstGeom>
          <a:noFill/>
        </p:spPr>
        <p:txBody>
          <a:bodyPr wrap="square" lIns="91440" tIns="45720" rIns="91440" bIns="45720">
            <a:spAutoFit/>
          </a:bodyPr>
          <a:lstStyle/>
          <a:p>
            <a:pPr algn="ctr"/>
            <a:r>
              <a:rPr lang="en-US" sz="8000">
                <a:ln w="0"/>
                <a:solidFill>
                  <a:srgbClr val="5F7F39"/>
                </a:solidFill>
                <a:effectLst>
                  <a:outerShdw blurRad="38100" dist="19050" dir="2700000" algn="tl" rotWithShape="0">
                    <a:schemeClr val="dk1">
                      <a:alpha val="40000"/>
                    </a:schemeClr>
                  </a:outerShdw>
                </a:effectLst>
                <a:latin typeface="UVN Banh Mi" pitchFamily="2" charset="0"/>
              </a:rPr>
              <a:t>NỘI DUNG</a:t>
            </a:r>
            <a:endParaRPr lang="en-US" sz="8000" b="0" cap="none" spc="0">
              <a:ln w="0"/>
              <a:solidFill>
                <a:srgbClr val="5F7F39"/>
              </a:solidFill>
              <a:effectLst>
                <a:outerShdw blurRad="38100" dist="19050" dir="2700000" algn="tl" rotWithShape="0">
                  <a:schemeClr val="dk1">
                    <a:alpha val="40000"/>
                  </a:schemeClr>
                </a:outerShdw>
              </a:effectLst>
              <a:latin typeface="UVN Banh Mi" pitchFamily="2" charset="0"/>
            </a:endParaRPr>
          </a:p>
        </p:txBody>
      </p:sp>
      <p:sp>
        <p:nvSpPr>
          <p:cNvPr id="6" name="Rectangle 5">
            <a:extLst>
              <a:ext uri="{FF2B5EF4-FFF2-40B4-BE49-F238E27FC236}">
                <a16:creationId xmlns:a16="http://schemas.microsoft.com/office/drawing/2014/main" id="{3516C47F-519B-41E4-ADE6-54CE2E1E8414}"/>
              </a:ext>
            </a:extLst>
          </p:cNvPr>
          <p:cNvSpPr/>
          <p:nvPr/>
        </p:nvSpPr>
        <p:spPr>
          <a:xfrm>
            <a:off x="1049834" y="1905506"/>
            <a:ext cx="10092332" cy="3046988"/>
          </a:xfrm>
          <a:prstGeom prst="rect">
            <a:avLst/>
          </a:prstGeom>
          <a:noFill/>
        </p:spPr>
        <p:txBody>
          <a:bodyPr wrap="square" lIns="91440" tIns="45720" rIns="91440" bIns="45720">
            <a:spAutoFit/>
          </a:bodyPr>
          <a:lstStyle/>
          <a:p>
            <a:pPr algn="just"/>
            <a:r>
              <a:rPr lang="en-US" sz="4800">
                <a:ln w="0"/>
                <a:solidFill>
                  <a:srgbClr val="B93036"/>
                </a:solidFill>
                <a:latin typeface="UVN Banh Mi" pitchFamily="2" charset="0"/>
              </a:rPr>
              <a:t>	</a:t>
            </a:r>
            <a:r>
              <a:rPr lang="vi-VN" sz="4800">
                <a:ln w="0"/>
                <a:solidFill>
                  <a:srgbClr val="B93036"/>
                </a:solidFill>
                <a:latin typeface="UVN Banh Mi" pitchFamily="2" charset="0"/>
              </a:rPr>
              <a:t>Ca ngợi Anh hùng Lao động </a:t>
            </a:r>
            <a:br>
              <a:rPr lang="en-US" sz="4800">
                <a:ln w="0"/>
                <a:solidFill>
                  <a:srgbClr val="B93036"/>
                </a:solidFill>
                <a:latin typeface="UVN Banh Mi" pitchFamily="2" charset="0"/>
              </a:rPr>
            </a:br>
            <a:r>
              <a:rPr lang="vi-VN" sz="4800">
                <a:ln w="0"/>
                <a:solidFill>
                  <a:srgbClr val="B93036"/>
                </a:solidFill>
                <a:latin typeface="UVN Banh Mi" pitchFamily="2" charset="0"/>
              </a:rPr>
              <a:t>Trần Đại Nghĩa đã có những cống hiến xuất sắc cho sự nghiệp quốc phòng và xây dựng nền khoa học trẻ của đất nước.</a:t>
            </a:r>
            <a:endParaRPr lang="en-US" sz="4800" b="0" cap="none" spc="0">
              <a:ln w="0"/>
              <a:solidFill>
                <a:srgbClr val="B93036"/>
              </a:solidFill>
              <a:latin typeface="UVN Banh Mi" pitchFamily="2" charset="0"/>
            </a:endParaRPr>
          </a:p>
        </p:txBody>
      </p:sp>
    </p:spTree>
    <p:extLst>
      <p:ext uri="{BB962C8B-B14F-4D97-AF65-F5344CB8AC3E}">
        <p14:creationId xmlns:p14="http://schemas.microsoft.com/office/powerpoint/2010/main" val="19373849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iterate type="wd">
                                    <p:tmPct val="1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1" accel="20000" decel="60000" fill="hold" grpId="0" nodeType="clickEffect">
                                  <p:stCondLst>
                                    <p:cond delay="0"/>
                                  </p:stCondLst>
                                  <p:iterate type="wd">
                                    <p:tmPct val="13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236909" y="607518"/>
            <a:ext cx="3746538" cy="2554545"/>
          </a:xfrm>
          <a:prstGeom prst="rect">
            <a:avLst/>
          </a:prstGeom>
          <a:noFill/>
        </p:spPr>
        <p:txBody>
          <a:bodyPr wrap="none" lIns="91440" tIns="45720" rIns="91440" bIns="45720">
            <a:spAutoFit/>
          </a:bodyPr>
          <a:lstStyle/>
          <a:p>
            <a:pPr algn="ctr"/>
            <a:r>
              <a:rPr lang="en-US" sz="8000">
                <a:ln w="0"/>
                <a:solidFill>
                  <a:srgbClr val="6A5966"/>
                </a:solidFill>
                <a:effectLst>
                  <a:outerShdw blurRad="38100" dist="19050" dir="2700000" algn="tl" rotWithShape="0">
                    <a:schemeClr val="dk1">
                      <a:alpha val="40000"/>
                    </a:schemeClr>
                  </a:outerShdw>
                </a:effectLst>
                <a:latin typeface="UVN Banh Mi" pitchFamily="2" charset="0"/>
              </a:rPr>
              <a:t>Đọc </a:t>
            </a:r>
            <a:br>
              <a:rPr lang="en-US" sz="8000">
                <a:ln w="0"/>
                <a:solidFill>
                  <a:srgbClr val="6A5966"/>
                </a:solidFill>
                <a:effectLst>
                  <a:outerShdw blurRad="38100" dist="19050" dir="2700000" algn="tl" rotWithShape="0">
                    <a:schemeClr val="dk1">
                      <a:alpha val="40000"/>
                    </a:schemeClr>
                  </a:outerShdw>
                </a:effectLst>
                <a:latin typeface="UVN Banh Mi" pitchFamily="2" charset="0"/>
              </a:rPr>
            </a:br>
            <a:r>
              <a:rPr lang="en-US" sz="8000">
                <a:ln w="0"/>
                <a:solidFill>
                  <a:srgbClr val="6A5966"/>
                </a:solidFill>
                <a:effectLst>
                  <a:outerShdw blurRad="38100" dist="19050" dir="2700000" algn="tl" rotWithShape="0">
                    <a:schemeClr val="dk1">
                      <a:alpha val="40000"/>
                    </a:schemeClr>
                  </a:outerShdw>
                </a:effectLst>
                <a:latin typeface="UVN Banh Mi" pitchFamily="2" charset="0"/>
              </a:rPr>
              <a:t>diễn cảm</a:t>
            </a:r>
            <a:endParaRPr lang="en-US" sz="8000" b="0" cap="none" spc="0">
              <a:ln w="0"/>
              <a:solidFill>
                <a:srgbClr val="6A5966"/>
              </a:solidFill>
              <a:effectLst>
                <a:outerShdw blurRad="38100" dist="19050" dir="2700000" algn="tl" rotWithShape="0">
                  <a:schemeClr val="dk1">
                    <a:alpha val="40000"/>
                  </a:schemeClr>
                </a:outerShdw>
              </a:effectLst>
              <a:latin typeface="UVN Banh Mi" pitchFamily="2"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472678"/>
            <a:ext cx="10506075" cy="5912644"/>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chemeClr val="accent1">
                    <a:lumMod val="50000"/>
                  </a:schemeClr>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súng</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vi-VN" sz="3200" dirty="0">
                <a:solidFill>
                  <a:schemeClr val="accent1">
                    <a:lumMod val="50000"/>
                  </a:schemeClr>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solidFill>
                <a:schemeClr val="accent1">
                  <a:lumMod val="50000"/>
                </a:schemeClr>
              </a:solidFill>
            </a:endParaRPr>
          </a:p>
        </p:txBody>
      </p:sp>
      <p:cxnSp>
        <p:nvCxnSpPr>
          <p:cNvPr id="3" name="Straight Connector 2">
            <a:extLst>
              <a:ext uri="{FF2B5EF4-FFF2-40B4-BE49-F238E27FC236}">
                <a16:creationId xmlns:a16="http://schemas.microsoft.com/office/drawing/2014/main" id="{DD18A787-7B64-404A-8EB1-D84A84C2D53A}"/>
              </a:ext>
            </a:extLst>
          </p:cNvPr>
          <p:cNvCxnSpPr>
            <a:cxnSpLocks/>
          </p:cNvCxnSpPr>
          <p:nvPr/>
        </p:nvCxnSpPr>
        <p:spPr>
          <a:xfrm flipH="1">
            <a:off x="8682037" y="50482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B9A2A8-E6EE-4359-A1F5-BBD65833598C}"/>
              </a:ext>
            </a:extLst>
          </p:cNvPr>
          <p:cNvCxnSpPr>
            <a:cxnSpLocks/>
          </p:cNvCxnSpPr>
          <p:nvPr/>
        </p:nvCxnSpPr>
        <p:spPr>
          <a:xfrm flipH="1">
            <a:off x="11349037" y="21145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E7307-CB0E-4456-A40C-637FC62E7DD1}"/>
              </a:ext>
            </a:extLst>
          </p:cNvPr>
          <p:cNvCxnSpPr>
            <a:cxnSpLocks/>
          </p:cNvCxnSpPr>
          <p:nvPr/>
        </p:nvCxnSpPr>
        <p:spPr>
          <a:xfrm flipH="1">
            <a:off x="8760618" y="2916699"/>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154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472678"/>
            <a:ext cx="10506075" cy="5912644"/>
          </a:xfrm>
          <a:prstGeom prst="rect">
            <a:avLst/>
          </a:prstGeom>
        </p:spPr>
        <p:txBody>
          <a:bodyPr wrap="square">
            <a:spAutoFit/>
          </a:bodyPr>
          <a:lstStyle/>
          <a:p>
            <a:pPr algn="just">
              <a:lnSpc>
                <a:spcPct val="150000"/>
              </a:lnSpc>
            </a:pP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Năm 1946, nghe theo tiếng gọi </a:t>
            </a:r>
            <a:r>
              <a:rPr lang="vi-VN" sz="3200" b="1" dirty="0">
                <a:solidFill>
                  <a:srgbClr val="C00000"/>
                </a:solidFill>
                <a:latin typeface="Times New Roman" panose="02020603050405020304" pitchFamily="18" charset="0"/>
                <a:cs typeface="Times New Roman" panose="02020603050405020304" pitchFamily="18" charset="0"/>
              </a:rPr>
              <a:t>thiêng liêng</a:t>
            </a:r>
            <a:r>
              <a:rPr lang="vi-VN" sz="3200" dirty="0">
                <a:solidFill>
                  <a:srgbClr val="002060"/>
                </a:solidFill>
                <a:latin typeface="Times New Roman" panose="02020603050405020304" pitchFamily="18" charset="0"/>
                <a:cs typeface="Times New Roman" panose="02020603050405020304" pitchFamily="18" charset="0"/>
              </a:rPr>
              <a:t> của Tổ quốc, ông </a:t>
            </a:r>
            <a:r>
              <a:rPr lang="vi-VN" sz="3200" b="1" dirty="0">
                <a:solidFill>
                  <a:srgbClr val="C00000"/>
                </a:solidFill>
                <a:latin typeface="Times New Roman" panose="02020603050405020304" pitchFamily="18" charset="0"/>
                <a:cs typeface="Times New Roman" panose="02020603050405020304" pitchFamily="18" charset="0"/>
              </a:rPr>
              <a:t>rời bỏ</a:t>
            </a:r>
            <a:r>
              <a:rPr lang="vi-VN" sz="3200" dirty="0">
                <a:solidFill>
                  <a:srgbClr val="002060"/>
                </a:solidFill>
                <a:latin typeface="Times New Roman" panose="02020603050405020304" pitchFamily="18" charset="0"/>
                <a:cs typeface="Times New Roman" panose="02020603050405020304" pitchFamily="18" charset="0"/>
              </a:rPr>
              <a:t>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a:t>
            </a:r>
            <a:r>
              <a:rPr lang="vi-VN" sz="3200" b="1" dirty="0">
                <a:solidFill>
                  <a:srgbClr val="C00000"/>
                </a:solidFill>
                <a:latin typeface="Times New Roman" panose="02020603050405020304" pitchFamily="18" charset="0"/>
                <a:cs typeface="Times New Roman" panose="02020603050405020304" pitchFamily="18" charset="0"/>
              </a:rPr>
              <a:t> miệt mài</a:t>
            </a:r>
            <a:r>
              <a:rPr lang="vi-VN" sz="3200" dirty="0">
                <a:solidFill>
                  <a:srgbClr val="002060"/>
                </a:solidFill>
                <a:latin typeface="Times New Roman" panose="02020603050405020304" pitchFamily="18" charset="0"/>
                <a:cs typeface="Times New Roman" panose="02020603050405020304" pitchFamily="18" charset="0"/>
              </a:rPr>
              <a:t> nghiên cứu, chế ra những loại vũ khí có sức</a:t>
            </a:r>
            <a:r>
              <a:rPr lang="vi-VN" sz="3200" b="1" dirty="0">
                <a:solidFill>
                  <a:srgbClr val="C00000"/>
                </a:solidFill>
                <a:latin typeface="Times New Roman" panose="02020603050405020304" pitchFamily="18" charset="0"/>
                <a:cs typeface="Times New Roman" panose="02020603050405020304" pitchFamily="18" charset="0"/>
              </a:rPr>
              <a:t> công phá lớn</a:t>
            </a:r>
            <a:r>
              <a:rPr lang="vi-VN" sz="3200" dirty="0">
                <a:solidFill>
                  <a:srgbClr val="002060"/>
                </a:solidFill>
                <a:latin typeface="Times New Roman" panose="02020603050405020304" pitchFamily="18" charset="0"/>
                <a:cs typeface="Times New Roman" panose="02020603050405020304" pitchFamily="18" charset="0"/>
              </a:rPr>
              <a:t> như </a:t>
            </a:r>
            <a:r>
              <a:rPr lang="en-US" sz="3200" dirty="0" err="1">
                <a:solidFill>
                  <a:srgbClr val="002060"/>
                </a:solidFill>
                <a:latin typeface="Times New Roman" panose="02020603050405020304" pitchFamily="18" charset="0"/>
                <a:cs typeface="Times New Roman" panose="02020603050405020304" pitchFamily="18" charset="0"/>
              </a:rPr>
              <a:t>súng</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endParaRPr lang="en-US" sz="3200" dirty="0"/>
          </a:p>
        </p:txBody>
      </p:sp>
      <p:cxnSp>
        <p:nvCxnSpPr>
          <p:cNvPr id="3" name="Straight Connector 2">
            <a:extLst>
              <a:ext uri="{FF2B5EF4-FFF2-40B4-BE49-F238E27FC236}">
                <a16:creationId xmlns:a16="http://schemas.microsoft.com/office/drawing/2014/main" id="{DD18A787-7B64-404A-8EB1-D84A84C2D53A}"/>
              </a:ext>
            </a:extLst>
          </p:cNvPr>
          <p:cNvCxnSpPr>
            <a:cxnSpLocks/>
          </p:cNvCxnSpPr>
          <p:nvPr/>
        </p:nvCxnSpPr>
        <p:spPr>
          <a:xfrm flipH="1">
            <a:off x="8682037" y="50482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B9A2A8-E6EE-4359-A1F5-BBD65833598C}"/>
              </a:ext>
            </a:extLst>
          </p:cNvPr>
          <p:cNvCxnSpPr>
            <a:cxnSpLocks/>
          </p:cNvCxnSpPr>
          <p:nvPr/>
        </p:nvCxnSpPr>
        <p:spPr>
          <a:xfrm flipH="1">
            <a:off x="11349037" y="2114550"/>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E7307-CB0E-4456-A40C-637FC62E7DD1}"/>
              </a:ext>
            </a:extLst>
          </p:cNvPr>
          <p:cNvCxnSpPr>
            <a:cxnSpLocks/>
          </p:cNvCxnSpPr>
          <p:nvPr/>
        </p:nvCxnSpPr>
        <p:spPr>
          <a:xfrm flipH="1">
            <a:off x="8760618" y="2916699"/>
            <a:ext cx="157163" cy="5293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18EA5-5628-4438-B809-F0CBA98C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86" y="-208089"/>
            <a:ext cx="2761727" cy="1444877"/>
          </a:xfrm>
          <a:prstGeom prst="rect">
            <a:avLst/>
          </a:prstGeom>
        </p:spPr>
      </p:pic>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spTree>
    <p:extLst>
      <p:ext uri="{BB962C8B-B14F-4D97-AF65-F5344CB8AC3E}">
        <p14:creationId xmlns:p14="http://schemas.microsoft.com/office/powerpoint/2010/main" val="2825065329"/>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123154" y="1710104"/>
            <a:ext cx="5702202" cy="3293209"/>
          </a:xfrm>
          <a:prstGeom prst="rect">
            <a:avLst/>
          </a:prstGeom>
          <a:noFill/>
        </p:spPr>
        <p:txBody>
          <a:bodyPr wrap="none" lIns="91440" tIns="45720" rIns="91440" bIns="45720">
            <a:spAutoFit/>
          </a:bodyPr>
          <a:lstStyle/>
          <a:p>
            <a:pPr algn="ctr"/>
            <a:r>
              <a:rPr lang="en-US" sz="8800" dirty="0">
                <a:ln w="0"/>
                <a:solidFill>
                  <a:srgbClr val="E05A5F"/>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Xem</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lại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b="0" cap="none" spc="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rPr>
              <a:t>.</a:t>
            </a:r>
          </a:p>
          <a:p>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Chuẩn</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bị</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bài</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 </a:t>
            </a:r>
            <a:r>
              <a:rPr lang="en-US" sz="6000" dirty="0" err="1">
                <a:ln w="0"/>
                <a:solidFill>
                  <a:srgbClr val="002060"/>
                </a:solidFill>
                <a:effectLst>
                  <a:outerShdw blurRad="38100" dist="19050" dir="2700000" algn="tl" rotWithShape="0">
                    <a:schemeClr val="dk1">
                      <a:alpha val="40000"/>
                    </a:schemeClr>
                  </a:outerShdw>
                </a:effectLst>
                <a:latin typeface="UVN Banh Mi" pitchFamily="2" charset="0"/>
              </a:rPr>
              <a:t>sau</a:t>
            </a:r>
            <a:r>
              <a:rPr lang="en-US" sz="6000" dirty="0">
                <a:ln w="0"/>
                <a:solidFill>
                  <a:srgbClr val="002060"/>
                </a:solidFill>
                <a:effectLst>
                  <a:outerShdw blurRad="38100" dist="19050" dir="2700000" algn="tl" rotWithShape="0">
                    <a:schemeClr val="dk1">
                      <a:alpha val="40000"/>
                    </a:schemeClr>
                  </a:outerShdw>
                </a:effectLst>
                <a:latin typeface="UVN Banh Mi" pitchFamily="2" charset="0"/>
              </a:rPr>
              <a:t>.</a:t>
            </a:r>
            <a:endParaRPr lang="en-US" sz="6000" b="0" cap="none" spc="0" dirty="0">
              <a:ln w="0"/>
              <a:solidFill>
                <a:srgbClr val="00206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3" y="905750"/>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3678076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5646231" y="2705725"/>
            <a:ext cx="5075428" cy="1446550"/>
          </a:xfrm>
          <a:prstGeom prst="rect">
            <a:avLst/>
          </a:prstGeom>
          <a:noFill/>
        </p:spPr>
        <p:txBody>
          <a:bodyPr wrap="none" lIns="91440" tIns="45720" rIns="91440" bIns="45720">
            <a:spAutoFit/>
          </a:bodyPr>
          <a:lstStyle/>
          <a:p>
            <a:pPr algn="ctr"/>
            <a:r>
              <a:rPr lang="en-US" sz="8800">
                <a:ln w="0"/>
                <a:solidFill>
                  <a:srgbClr val="D08830"/>
                </a:solidFill>
                <a:effectLst>
                  <a:outerShdw blurRad="38100" dist="19050" dir="2700000" algn="tl" rotWithShape="0">
                    <a:schemeClr val="dk1">
                      <a:alpha val="40000"/>
                    </a:schemeClr>
                  </a:outerShdw>
                </a:effectLst>
                <a:latin typeface="UVN Banh Mi" pitchFamily="2" charset="0"/>
              </a:rPr>
              <a:t>TẠM BIỆT!</a:t>
            </a:r>
            <a:endParaRPr lang="en-US" sz="8800" b="0" cap="none" spc="0">
              <a:ln w="0"/>
              <a:solidFill>
                <a:srgbClr val="D08830"/>
              </a:solidFill>
              <a:effectLst>
                <a:outerShdw blurRad="38100" dist="19050" dir="2700000" algn="tl" rotWithShape="0">
                  <a:schemeClr val="dk1">
                    <a:alpha val="40000"/>
                  </a:schemeClr>
                </a:outerShdw>
              </a:effectLst>
              <a:latin typeface="UVN Banh Mi" pitchFamily="2" charset="0"/>
            </a:endParaRP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9" y="908299"/>
            <a:ext cx="5041402" cy="5041402"/>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984200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6" presetClass="entr" presetSubtype="0" fill="hold" grpId="0" nodeType="afterEffect">
                                  <p:stCondLst>
                                    <p:cond delay="0"/>
                                  </p:stCondLst>
                                  <p:iterate type="wd">
                                    <p:tmPct val="13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145">
                                          <p:stCondLst>
                                            <p:cond delay="0"/>
                                          </p:stCondLst>
                                        </p:cTn>
                                        <p:tgtEl>
                                          <p:spTgt spid="2"/>
                                        </p:tgtEl>
                                      </p:cBhvr>
                                    </p:animEffect>
                                    <p:anim calcmode="lin" valueType="num">
                                      <p:cBhvr>
                                        <p:cTn id="23"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8" dur="7">
                                          <p:stCondLst>
                                            <p:cond delay="162"/>
                                          </p:stCondLst>
                                        </p:cTn>
                                        <p:tgtEl>
                                          <p:spTgt spid="2"/>
                                        </p:tgtEl>
                                      </p:cBhvr>
                                      <p:to x="100000" y="60000"/>
                                    </p:animScale>
                                    <p:animScale>
                                      <p:cBhvr>
                                        <p:cTn id="29" dur="41" decel="50000">
                                          <p:stCondLst>
                                            <p:cond delay="169"/>
                                          </p:stCondLst>
                                        </p:cTn>
                                        <p:tgtEl>
                                          <p:spTgt spid="2"/>
                                        </p:tgtEl>
                                      </p:cBhvr>
                                      <p:to x="100000" y="100000"/>
                                    </p:animScale>
                                    <p:animScale>
                                      <p:cBhvr>
                                        <p:cTn id="30" dur="7">
                                          <p:stCondLst>
                                            <p:cond delay="328"/>
                                          </p:stCondLst>
                                        </p:cTn>
                                        <p:tgtEl>
                                          <p:spTgt spid="2"/>
                                        </p:tgtEl>
                                      </p:cBhvr>
                                      <p:to x="100000" y="80000"/>
                                    </p:animScale>
                                    <p:animScale>
                                      <p:cBhvr>
                                        <p:cTn id="31" dur="41" decel="50000">
                                          <p:stCondLst>
                                            <p:cond delay="335"/>
                                          </p:stCondLst>
                                        </p:cTn>
                                        <p:tgtEl>
                                          <p:spTgt spid="2"/>
                                        </p:tgtEl>
                                      </p:cBhvr>
                                      <p:to x="100000" y="100000"/>
                                    </p:animScale>
                                    <p:animScale>
                                      <p:cBhvr>
                                        <p:cTn id="32" dur="7">
                                          <p:stCondLst>
                                            <p:cond delay="410"/>
                                          </p:stCondLst>
                                        </p:cTn>
                                        <p:tgtEl>
                                          <p:spTgt spid="2"/>
                                        </p:tgtEl>
                                      </p:cBhvr>
                                      <p:to x="100000" y="90000"/>
                                    </p:animScale>
                                    <p:animScale>
                                      <p:cBhvr>
                                        <p:cTn id="33" dur="41" decel="50000">
                                          <p:stCondLst>
                                            <p:cond delay="417"/>
                                          </p:stCondLst>
                                        </p:cTn>
                                        <p:tgtEl>
                                          <p:spTgt spid="2"/>
                                        </p:tgtEl>
                                      </p:cBhvr>
                                      <p:to x="100000" y="100000"/>
                                    </p:animScale>
                                    <p:animScale>
                                      <p:cBhvr>
                                        <p:cTn id="34" dur="7">
                                          <p:stCondLst>
                                            <p:cond delay="452"/>
                                          </p:stCondLst>
                                        </p:cTn>
                                        <p:tgtEl>
                                          <p:spTgt spid="2"/>
                                        </p:tgtEl>
                                      </p:cBhvr>
                                      <p:to x="100000" y="95000"/>
                                    </p:animScale>
                                    <p:animScale>
                                      <p:cBhvr>
                                        <p:cTn id="35"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92" y="-218160"/>
            <a:ext cx="11566246" cy="6505246"/>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rot="21245416">
            <a:off x="4425613" y="1930490"/>
            <a:ext cx="4503732" cy="2554545"/>
          </a:xfrm>
          <a:prstGeom prst="rect">
            <a:avLst/>
          </a:prstGeom>
          <a:noFill/>
        </p:spPr>
        <p:txBody>
          <a:bodyPr wrap="none" lIns="91440" tIns="45720" rIns="91440" bIns="45720">
            <a:spAutoFit/>
          </a:bodyPr>
          <a:lstStyle/>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Luyện đọc </a:t>
            </a:r>
          </a:p>
          <a:p>
            <a:pPr algn="ctr"/>
            <a:r>
              <a:rPr lang="en-US" sz="8000" b="0" cap="none" spc="0">
                <a:ln w="0"/>
                <a:solidFill>
                  <a:srgbClr val="6A5966"/>
                </a:solidFill>
                <a:effectLst>
                  <a:outerShdw blurRad="38100" dist="19050" dir="2700000" algn="tl" rotWithShape="0">
                    <a:schemeClr val="dk1">
                      <a:alpha val="40000"/>
                    </a:schemeClr>
                  </a:outerShdw>
                </a:effectLst>
                <a:latin typeface="UVN Banh Mi" pitchFamily="2" charset="0"/>
              </a:rPr>
              <a:t>đoạn</a:t>
            </a:r>
          </a:p>
        </p:txBody>
      </p:sp>
    </p:spTree>
    <p:extLst>
      <p:ext uri="{BB962C8B-B14F-4D97-AF65-F5344CB8AC3E}">
        <p14:creationId xmlns:p14="http://schemas.microsoft.com/office/powerpoint/2010/main" val="2351471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a:stretch>
        </a:blipFill>
        <a:effectLst/>
      </p:bgPr>
    </p:bg>
    <p:spTree>
      <p:nvGrpSpPr>
        <p:cNvPr id="1" name=""/>
        <p:cNvGrpSpPr/>
        <p:nvPr/>
      </p:nvGrpSpPr>
      <p:grpSpPr>
        <a:xfrm>
          <a:off x="0" y="0"/>
          <a:ext cx="0" cy="0"/>
          <a:chOff x="0" y="0"/>
          <a:chExt cx="0" cy="0"/>
        </a:xfrm>
      </p:grpSpPr>
      <p:pic>
        <p:nvPicPr>
          <p:cNvPr id="13" name="Picture 16" descr="tran dai nghia">
            <a:extLst>
              <a:ext uri="{FF2B5EF4-FFF2-40B4-BE49-F238E27FC236}">
                <a16:creationId xmlns:a16="http://schemas.microsoft.com/office/drawing/2014/main" id="{862E7273-DCCE-418B-857A-F92B746D7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33500"/>
            <a:ext cx="4943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a:extLst>
              <a:ext uri="{FF2B5EF4-FFF2-40B4-BE49-F238E27FC236}">
                <a16:creationId xmlns:a16="http://schemas.microsoft.com/office/drawing/2014/main" id="{48A99D49-582C-46CD-9689-80520D6A0089}"/>
              </a:ext>
            </a:extLst>
          </p:cNvPr>
          <p:cNvSpPr txBox="1">
            <a:spLocks noChangeArrowheads="1"/>
          </p:cNvSpPr>
          <p:nvPr/>
        </p:nvSpPr>
        <p:spPr bwMode="auto">
          <a:xfrm>
            <a:off x="3657600" y="5867400"/>
            <a:ext cx="480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00FF"/>
                </a:solidFill>
                <a:latin typeface="Times New Roman" panose="02020603050405020304" pitchFamily="18" charset="0"/>
              </a:rPr>
              <a:t>TRẦN ĐẠI NGHĨA</a:t>
            </a:r>
          </a:p>
        </p:txBody>
      </p:sp>
      <p:sp>
        <p:nvSpPr>
          <p:cNvPr id="15" name="Text Box 18">
            <a:extLst>
              <a:ext uri="{FF2B5EF4-FFF2-40B4-BE49-F238E27FC236}">
                <a16:creationId xmlns:a16="http://schemas.microsoft.com/office/drawing/2014/main" id="{24892132-113F-4758-869B-D6805D1C1CB0}"/>
              </a:ext>
            </a:extLst>
          </p:cNvPr>
          <p:cNvSpPr txBox="1">
            <a:spLocks noChangeArrowheads="1"/>
          </p:cNvSpPr>
          <p:nvPr/>
        </p:nvSpPr>
        <p:spPr bwMode="auto">
          <a:xfrm>
            <a:off x="3733800" y="6273800"/>
            <a:ext cx="480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00FF"/>
                </a:solidFill>
                <a:latin typeface="Times New Roman" panose="02020603050405020304" pitchFamily="18" charset="0"/>
              </a:rPr>
              <a:t>(1913 – 1997)</a:t>
            </a:r>
          </a:p>
        </p:txBody>
      </p:sp>
      <p:sp>
        <p:nvSpPr>
          <p:cNvPr id="16" name="Rectangle 4">
            <a:extLst>
              <a:ext uri="{FF2B5EF4-FFF2-40B4-BE49-F238E27FC236}">
                <a16:creationId xmlns:a16="http://schemas.microsoft.com/office/drawing/2014/main" id="{2F38ED02-AF5F-4F5C-B80E-618F32A486E1}"/>
              </a:ext>
            </a:extLst>
          </p:cNvPr>
          <p:cNvSpPr>
            <a:spLocks noChangeArrowheads="1"/>
          </p:cNvSpPr>
          <p:nvPr/>
        </p:nvSpPr>
        <p:spPr bwMode="auto">
          <a:xfrm>
            <a:off x="2052637" y="297329"/>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rgbClr val="FF0000"/>
                </a:solidFill>
                <a:latin typeface="Times New Roman" panose="02020603050405020304" pitchFamily="18" charset="0"/>
              </a:rPr>
              <a:t>Anh </a:t>
            </a:r>
            <a:r>
              <a:rPr lang="en-US" altLang="en-US" sz="3600" b="1" dirty="0" err="1">
                <a:solidFill>
                  <a:srgbClr val="FF0000"/>
                </a:solidFill>
                <a:latin typeface="Times New Roman" panose="02020603050405020304" pitchFamily="18" charset="0"/>
              </a:rPr>
              <a:t>hùng</a:t>
            </a:r>
            <a:r>
              <a:rPr lang="en-US" altLang="en-US" sz="3600" b="1" dirty="0">
                <a:solidFill>
                  <a:srgbClr val="FF0000"/>
                </a:solidFill>
                <a:latin typeface="Times New Roman" panose="02020603050405020304" pitchFamily="18" charset="0"/>
              </a:rPr>
              <a:t> Lao </a:t>
            </a:r>
            <a:r>
              <a:rPr lang="en-US" altLang="en-US" sz="3600" b="1" dirty="0" err="1">
                <a:solidFill>
                  <a:srgbClr val="FF0000"/>
                </a:solidFill>
                <a:latin typeface="Times New Roman" panose="02020603050405020304" pitchFamily="18" charset="0"/>
              </a:rPr>
              <a:t>động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Trần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Đại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Nghĩa</a:t>
            </a:r>
            <a:endParaRPr lang="en-US" altLang="en-US" sz="3600" dirty="0"/>
          </a:p>
        </p:txBody>
      </p:sp>
    </p:spTree>
    <p:extLst>
      <p:ext uri="{BB962C8B-B14F-4D97-AF65-F5344CB8AC3E}">
        <p14:creationId xmlns:p14="http://schemas.microsoft.com/office/powerpoint/2010/main" val="10242212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7E9F84-A3C2-4C22-82B8-895E3A2EA37A}"/>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64935"/>
          <a:stretch/>
        </p:blipFill>
        <p:spPr>
          <a:xfrm>
            <a:off x="-14178" y="0"/>
            <a:ext cx="12206178" cy="2450959"/>
          </a:xfrm>
          <a:prstGeom prst="rect">
            <a:avLst/>
          </a:prstGeom>
        </p:spPr>
      </p:pic>
      <p:sp>
        <p:nvSpPr>
          <p:cNvPr id="2" name="Rectangle 1">
            <a:extLst>
              <a:ext uri="{FF2B5EF4-FFF2-40B4-BE49-F238E27FC236}">
                <a16:creationId xmlns:a16="http://schemas.microsoft.com/office/drawing/2014/main" id="{0AC3A1CD-D521-4304-B45F-C8E8D27D88AF}"/>
              </a:ext>
            </a:extLst>
          </p:cNvPr>
          <p:cNvSpPr/>
          <p:nvPr/>
        </p:nvSpPr>
        <p:spPr>
          <a:xfrm>
            <a:off x="4672713" y="2705725"/>
            <a:ext cx="5437387" cy="1446550"/>
          </a:xfrm>
          <a:prstGeom prst="rect">
            <a:avLst/>
          </a:prstGeom>
          <a:noFill/>
        </p:spPr>
        <p:txBody>
          <a:bodyPr wrap="none" lIns="91440" tIns="45720" rIns="91440" bIns="45720">
            <a:spAutoFit/>
          </a:bodyPr>
          <a:lstStyle/>
          <a:p>
            <a:pPr algn="ctr"/>
            <a:r>
              <a:rPr lang="en-US" sz="8800" b="0" cap="none" spc="0">
                <a:ln w="0"/>
                <a:solidFill>
                  <a:srgbClr val="251210"/>
                </a:solidFill>
                <a:effectLst>
                  <a:outerShdw blurRad="38100" dist="19050" dir="2700000" algn="tl" rotWithShape="0">
                    <a:schemeClr val="dk1">
                      <a:alpha val="40000"/>
                    </a:schemeClr>
                  </a:outerShdw>
                </a:effectLst>
                <a:latin typeface="UVN Banh Mi" pitchFamily="2" charset="0"/>
              </a:rPr>
              <a:t>LUYỆN ĐỌC</a:t>
            </a:r>
          </a:p>
        </p:txBody>
      </p:sp>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5" y="842502"/>
            <a:ext cx="5041402" cy="5041402"/>
          </a:xfrm>
          <a:prstGeom prst="rect">
            <a:avLst/>
          </a:prstGeom>
        </p:spPr>
      </p:pic>
      <p:pic>
        <p:nvPicPr>
          <p:cNvPr id="6" name="Picture 5">
            <a:extLst>
              <a:ext uri="{FF2B5EF4-FFF2-40B4-BE49-F238E27FC236}">
                <a16:creationId xmlns:a16="http://schemas.microsoft.com/office/drawing/2014/main" id="{8CFAFD2D-6D8D-4798-BF6C-B101654C4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7241849" y="2679052"/>
            <a:ext cx="5760732" cy="3240031"/>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Tree>
    <p:extLst>
      <p:ext uri="{BB962C8B-B14F-4D97-AF65-F5344CB8AC3E}">
        <p14:creationId xmlns:p14="http://schemas.microsoft.com/office/powerpoint/2010/main" val="26619796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decel="6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accel="32000" decel="68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6" presetClass="entr" presetSubtype="0" fill="hold" grpId="0" nodeType="afterEffect">
                                  <p:stCondLst>
                                    <p:cond delay="0"/>
                                  </p:stCondLst>
                                  <p:iterate type="wd">
                                    <p:tmPct val="13000"/>
                                  </p:iterate>
                                  <p:childTnLst>
                                    <p:set>
                                      <p:cBhvr>
                                        <p:cTn id="24" dur="1" fill="hold">
                                          <p:stCondLst>
                                            <p:cond delay="0"/>
                                          </p:stCondLst>
                                        </p:cTn>
                                        <p:tgtEl>
                                          <p:spTgt spid="2"/>
                                        </p:tgtEl>
                                        <p:attrNameLst>
                                          <p:attrName>style.visibility</p:attrName>
                                        </p:attrNameLst>
                                      </p:cBhvr>
                                      <p:to>
                                        <p:strVal val="visible"/>
                                      </p:to>
                                    </p:set>
                                    <p:animEffect transition="in" filter="wipe(down)">
                                      <p:cBhvr>
                                        <p:cTn id="25" dur="145">
                                          <p:stCondLst>
                                            <p:cond delay="0"/>
                                          </p:stCondLst>
                                        </p:cTn>
                                        <p:tgtEl>
                                          <p:spTgt spid="2"/>
                                        </p:tgtEl>
                                      </p:cBhvr>
                                    </p:animEffect>
                                    <p:anim calcmode="lin" valueType="num">
                                      <p:cBhvr>
                                        <p:cTn id="2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1" dur="7">
                                          <p:stCondLst>
                                            <p:cond delay="162"/>
                                          </p:stCondLst>
                                        </p:cTn>
                                        <p:tgtEl>
                                          <p:spTgt spid="2"/>
                                        </p:tgtEl>
                                      </p:cBhvr>
                                      <p:to x="100000" y="60000"/>
                                    </p:animScale>
                                    <p:animScale>
                                      <p:cBhvr>
                                        <p:cTn id="32" dur="41" decel="50000">
                                          <p:stCondLst>
                                            <p:cond delay="169"/>
                                          </p:stCondLst>
                                        </p:cTn>
                                        <p:tgtEl>
                                          <p:spTgt spid="2"/>
                                        </p:tgtEl>
                                      </p:cBhvr>
                                      <p:to x="100000" y="100000"/>
                                    </p:animScale>
                                    <p:animScale>
                                      <p:cBhvr>
                                        <p:cTn id="33" dur="7">
                                          <p:stCondLst>
                                            <p:cond delay="328"/>
                                          </p:stCondLst>
                                        </p:cTn>
                                        <p:tgtEl>
                                          <p:spTgt spid="2"/>
                                        </p:tgtEl>
                                      </p:cBhvr>
                                      <p:to x="100000" y="80000"/>
                                    </p:animScale>
                                    <p:animScale>
                                      <p:cBhvr>
                                        <p:cTn id="34" dur="41" decel="50000">
                                          <p:stCondLst>
                                            <p:cond delay="335"/>
                                          </p:stCondLst>
                                        </p:cTn>
                                        <p:tgtEl>
                                          <p:spTgt spid="2"/>
                                        </p:tgtEl>
                                      </p:cBhvr>
                                      <p:to x="100000" y="100000"/>
                                    </p:animScale>
                                    <p:animScale>
                                      <p:cBhvr>
                                        <p:cTn id="35" dur="7">
                                          <p:stCondLst>
                                            <p:cond delay="410"/>
                                          </p:stCondLst>
                                        </p:cTn>
                                        <p:tgtEl>
                                          <p:spTgt spid="2"/>
                                        </p:tgtEl>
                                      </p:cBhvr>
                                      <p:to x="100000" y="90000"/>
                                    </p:animScale>
                                    <p:animScale>
                                      <p:cBhvr>
                                        <p:cTn id="36" dur="41" decel="50000">
                                          <p:stCondLst>
                                            <p:cond delay="417"/>
                                          </p:stCondLst>
                                        </p:cTn>
                                        <p:tgtEl>
                                          <p:spTgt spid="2"/>
                                        </p:tgtEl>
                                      </p:cBhvr>
                                      <p:to x="100000" y="100000"/>
                                    </p:animScale>
                                    <p:animScale>
                                      <p:cBhvr>
                                        <p:cTn id="37" dur="7">
                                          <p:stCondLst>
                                            <p:cond delay="452"/>
                                          </p:stCondLst>
                                        </p:cTn>
                                        <p:tgtEl>
                                          <p:spTgt spid="2"/>
                                        </p:tgtEl>
                                      </p:cBhvr>
                                      <p:to x="100000" y="95000"/>
                                    </p:animScale>
                                    <p:animScale>
                                      <p:cBhvr>
                                        <p:cTn id="38" dur="41" decel="50000">
                                          <p:stCondLst>
                                            <p:cond delay="45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a:t>
            </a:r>
            <a:r>
              <a:rPr lang="en-US" sz="2400">
                <a:solidFill>
                  <a:srgbClr val="002060"/>
                </a:solidFill>
                <a:latin typeface="Times New Roman" panose="02020603050405020304" pitchFamily="18" charset="0"/>
                <a:cs typeface="Times New Roman" panose="02020603050405020304" pitchFamily="18" charset="0"/>
              </a:rPr>
              <a:t> súng </a:t>
            </a:r>
            <a:r>
              <a:rPr lang="vi-VN" sz="2400">
                <a:solidFill>
                  <a:srgbClr val="002060"/>
                </a:solidFill>
                <a:latin typeface="Times New Roman" panose="02020603050405020304" pitchFamily="18" charset="0"/>
                <a:cs typeface="Times New Roman" panose="02020603050405020304" pitchFamily="18" charset="0"/>
              </a:rPr>
              <a:t>ba-dô-ca, súng không giật, bom bay tiêu diệt xe tăng và lô cốt của giặc.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01948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AC1C4-F8E2-4A42-A610-23DE85FF6E96}"/>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0" cap="none" spc="0">
                <a:ln w="0"/>
                <a:solidFill>
                  <a:srgbClr val="336F52"/>
                </a:solidFill>
                <a:effectLst>
                  <a:outerShdw blurRad="38100" dist="19050" dir="2700000" algn="tl" rotWithShape="0">
                    <a:schemeClr val="dk1">
                      <a:alpha val="40000"/>
                    </a:schemeClr>
                  </a:outerShdw>
                </a:effectLst>
                <a:latin typeface="UVN Banh Mi" pitchFamily="2" charset="0"/>
              </a:rPr>
              <a:t>Chia đoạn</a:t>
            </a:r>
          </a:p>
        </p:txBody>
      </p:sp>
      <p:pic>
        <p:nvPicPr>
          <p:cNvPr id="4" name="Picture 3">
            <a:extLst>
              <a:ext uri="{FF2B5EF4-FFF2-40B4-BE49-F238E27FC236}">
                <a16:creationId xmlns:a16="http://schemas.microsoft.com/office/drawing/2014/main" id="{D3A44296-3826-4113-83B0-02DAAA9B4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893" y="-250125"/>
            <a:ext cx="2642241" cy="2642241"/>
          </a:xfrm>
          <a:prstGeom prst="rect">
            <a:avLst/>
          </a:prstGeom>
        </p:spPr>
      </p:pic>
      <p:pic>
        <p:nvPicPr>
          <p:cNvPr id="6" name="Picture 5">
            <a:extLst>
              <a:ext uri="{FF2B5EF4-FFF2-40B4-BE49-F238E27FC236}">
                <a16:creationId xmlns:a16="http://schemas.microsoft.com/office/drawing/2014/main" id="{089304A7-FC04-428B-AFB1-8CB78FCB2B72}"/>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8" name="Rectangle 7">
            <a:extLst>
              <a:ext uri="{FF2B5EF4-FFF2-40B4-BE49-F238E27FC236}">
                <a16:creationId xmlns:a16="http://schemas.microsoft.com/office/drawing/2014/main" id="{4CF3FBE4-6812-4642-BD6D-43922771B225}"/>
              </a:ext>
            </a:extLst>
          </p:cNvPr>
          <p:cNvSpPr/>
          <p:nvPr/>
        </p:nvSpPr>
        <p:spPr>
          <a:xfrm>
            <a:off x="1082481" y="2717956"/>
            <a:ext cx="4121320"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đầu đến</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vũ khí.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3D9BC53-0C78-4ABB-9F4D-A7FA1DE6AE5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12" name="Picture 11">
            <a:extLst>
              <a:ext uri="{FF2B5EF4-FFF2-40B4-BE49-F238E27FC236}">
                <a16:creationId xmlns:a16="http://schemas.microsoft.com/office/drawing/2014/main" id="{8440E239-0146-4219-929E-EFECA5F90D7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13" name="Rectangle 12">
            <a:extLst>
              <a:ext uri="{FF2B5EF4-FFF2-40B4-BE49-F238E27FC236}">
                <a16:creationId xmlns:a16="http://schemas.microsoft.com/office/drawing/2014/main" id="{CF6524D5-5F9D-47AD-B0A9-5094A5652109}"/>
              </a:ext>
            </a:extLst>
          </p:cNvPr>
          <p:cNvSpPr/>
          <p:nvPr/>
        </p:nvSpPr>
        <p:spPr>
          <a:xfrm>
            <a:off x="1331400" y="4910671"/>
            <a:ext cx="4301177"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Năm 1946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lô cốt của giặc.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21A959-6BCC-43B6-902E-60BD1DD6E0AA}"/>
              </a:ext>
            </a:extLst>
          </p:cNvPr>
          <p:cNvSpPr/>
          <p:nvPr/>
        </p:nvSpPr>
        <p:spPr>
          <a:xfrm>
            <a:off x="7053285" y="2392116"/>
            <a:ext cx="4147289" cy="1200329"/>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Bên cạnh ...</a:t>
            </a:r>
            <a:b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 nước. </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E4E5582-E677-40D0-8E02-E62E65A20763}"/>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53888" y="3116513"/>
            <a:ext cx="7121249" cy="4138408"/>
          </a:xfrm>
          <a:prstGeom prst="rect">
            <a:avLst/>
          </a:prstGeom>
        </p:spPr>
      </p:pic>
      <p:sp>
        <p:nvSpPr>
          <p:cNvPr id="16" name="Rectangle 15">
            <a:extLst>
              <a:ext uri="{FF2B5EF4-FFF2-40B4-BE49-F238E27FC236}">
                <a16:creationId xmlns:a16="http://schemas.microsoft.com/office/drawing/2014/main" id="{C62744D0-73A6-495B-B780-6F99364BD69A}"/>
              </a:ext>
            </a:extLst>
          </p:cNvPr>
          <p:cNvSpPr/>
          <p:nvPr/>
        </p:nvSpPr>
        <p:spPr>
          <a:xfrm>
            <a:off x="6925044" y="4669008"/>
            <a:ext cx="4403771" cy="646331"/>
          </a:xfrm>
          <a:prstGeom prst="rect">
            <a:avLst/>
          </a:prstGeom>
          <a:noFill/>
        </p:spPr>
        <p:txBody>
          <a:bodyPr wrap="none" lIns="91440" tIns="45720" rIns="91440" bIns="45720">
            <a:spAutoFit/>
          </a:bodyPr>
          <a:lstStyle/>
          <a:p>
            <a:pPr algn="ctr"/>
            <a:r>
              <a:rPr lang="en-US" sz="3600" b="1">
                <a:ln w="0"/>
                <a:solidFill>
                  <a:srgbClr val="EC951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r>
              <a:rPr lang="en-US" sz="3600" b="1">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Phần còn lại.</a:t>
            </a:r>
            <a:endParaRPr lang="en-US" sz="3600" b="1" cap="none" spc="0">
              <a:ln w="0"/>
              <a:solidFill>
                <a:srgbClr val="29594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4546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6" presetClass="entr" presetSubtype="0" fill="hold" grpId="0" nodeType="withEffect">
                                  <p:stCondLst>
                                    <p:cond delay="0"/>
                                  </p:stCondLst>
                                  <p:iterate type="wd">
                                    <p:tmPct val="13000"/>
                                  </p:iterate>
                                  <p:childTnLst>
                                    <p:set>
                                      <p:cBhvr>
                                        <p:cTn id="9" dur="1" fill="hold">
                                          <p:stCondLst>
                                            <p:cond delay="0"/>
                                          </p:stCondLst>
                                        </p:cTn>
                                        <p:tgtEl>
                                          <p:spTgt spid="2"/>
                                        </p:tgtEl>
                                        <p:attrNameLst>
                                          <p:attrName>style.visibility</p:attrName>
                                        </p:attrNameLst>
                                      </p:cBhvr>
                                      <p:to>
                                        <p:strVal val="visible"/>
                                      </p:to>
                                    </p:set>
                                    <p:animEffect transition="in" filter="wipe(down)">
                                      <p:cBhvr>
                                        <p:cTn id="10" dur="145">
                                          <p:stCondLst>
                                            <p:cond delay="0"/>
                                          </p:stCondLst>
                                        </p:cTn>
                                        <p:tgtEl>
                                          <p:spTgt spid="2"/>
                                        </p:tgtEl>
                                      </p:cBhvr>
                                    </p:animEffect>
                                    <p:anim calcmode="lin" valueType="num">
                                      <p:cBhvr>
                                        <p:cTn id="11"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6" dur="7">
                                          <p:stCondLst>
                                            <p:cond delay="162"/>
                                          </p:stCondLst>
                                        </p:cTn>
                                        <p:tgtEl>
                                          <p:spTgt spid="2"/>
                                        </p:tgtEl>
                                      </p:cBhvr>
                                      <p:to x="100000" y="60000"/>
                                    </p:animScale>
                                    <p:animScale>
                                      <p:cBhvr>
                                        <p:cTn id="17" dur="41" decel="50000">
                                          <p:stCondLst>
                                            <p:cond delay="169"/>
                                          </p:stCondLst>
                                        </p:cTn>
                                        <p:tgtEl>
                                          <p:spTgt spid="2"/>
                                        </p:tgtEl>
                                      </p:cBhvr>
                                      <p:to x="100000" y="100000"/>
                                    </p:animScale>
                                    <p:animScale>
                                      <p:cBhvr>
                                        <p:cTn id="18" dur="7">
                                          <p:stCondLst>
                                            <p:cond delay="328"/>
                                          </p:stCondLst>
                                        </p:cTn>
                                        <p:tgtEl>
                                          <p:spTgt spid="2"/>
                                        </p:tgtEl>
                                      </p:cBhvr>
                                      <p:to x="100000" y="80000"/>
                                    </p:animScale>
                                    <p:animScale>
                                      <p:cBhvr>
                                        <p:cTn id="19" dur="41" decel="50000">
                                          <p:stCondLst>
                                            <p:cond delay="335"/>
                                          </p:stCondLst>
                                        </p:cTn>
                                        <p:tgtEl>
                                          <p:spTgt spid="2"/>
                                        </p:tgtEl>
                                      </p:cBhvr>
                                      <p:to x="100000" y="100000"/>
                                    </p:animScale>
                                    <p:animScale>
                                      <p:cBhvr>
                                        <p:cTn id="20" dur="7">
                                          <p:stCondLst>
                                            <p:cond delay="410"/>
                                          </p:stCondLst>
                                        </p:cTn>
                                        <p:tgtEl>
                                          <p:spTgt spid="2"/>
                                        </p:tgtEl>
                                      </p:cBhvr>
                                      <p:to x="100000" y="90000"/>
                                    </p:animScale>
                                    <p:animScale>
                                      <p:cBhvr>
                                        <p:cTn id="21" dur="41" decel="50000">
                                          <p:stCondLst>
                                            <p:cond delay="417"/>
                                          </p:stCondLst>
                                        </p:cTn>
                                        <p:tgtEl>
                                          <p:spTgt spid="2"/>
                                        </p:tgtEl>
                                      </p:cBhvr>
                                      <p:to x="100000" y="100000"/>
                                    </p:animScale>
                                    <p:animScale>
                                      <p:cBhvr>
                                        <p:cTn id="22" dur="7">
                                          <p:stCondLst>
                                            <p:cond delay="452"/>
                                          </p:stCondLst>
                                        </p:cTn>
                                        <p:tgtEl>
                                          <p:spTgt spid="2"/>
                                        </p:tgtEl>
                                      </p:cBhvr>
                                      <p:to x="100000" y="95000"/>
                                    </p:animScale>
                                    <p:animScale>
                                      <p:cBhvr>
                                        <p:cTn id="23" dur="41" decel="50000">
                                          <p:stCondLst>
                                            <p:cond delay="459"/>
                                          </p:stCondLst>
                                        </p:cTn>
                                        <p:tgtEl>
                                          <p:spTgt spid="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6" presetClass="entr" presetSubtype="4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out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3"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21C5F-1FF9-4E26-9726-EB2E320223C1}"/>
              </a:ext>
            </a:extLst>
          </p:cNvPr>
          <p:cNvSpPr/>
          <p:nvPr/>
        </p:nvSpPr>
        <p:spPr>
          <a:xfrm>
            <a:off x="533400" y="36701"/>
            <a:ext cx="11125200" cy="6863417"/>
          </a:xfrm>
          <a:prstGeom prst="rect">
            <a:avLst/>
          </a:prstGeom>
        </p:spPr>
        <p:txBody>
          <a:bodyPr wrap="square">
            <a:spAutoFit/>
          </a:bodyPr>
          <a:lstStyle/>
          <a:p>
            <a:pPr algn="ctr"/>
            <a:r>
              <a:rPr lang="vi-VN" sz="3200" b="1">
                <a:solidFill>
                  <a:srgbClr val="D9534F"/>
                </a:solidFill>
                <a:latin typeface="Times New Roman" panose="02020603050405020304" pitchFamily="18" charset="0"/>
                <a:cs typeface="Times New Roman" panose="02020603050405020304" pitchFamily="18" charset="0"/>
              </a:rPr>
              <a:t>Anh hùng Lao động Trần Đại Nghĩa</a:t>
            </a:r>
            <a:endParaRPr lang="vi-VN" sz="2400">
              <a:solidFill>
                <a:srgbClr val="D9534F"/>
              </a:solidFill>
              <a:latin typeface="Times New Roman" panose="02020603050405020304" pitchFamily="18" charset="0"/>
              <a:cs typeface="Times New Roman" panose="02020603050405020304" pitchFamily="18" charset="0"/>
            </a:endParaRPr>
          </a:p>
          <a:p>
            <a:pPr algn="just"/>
            <a:r>
              <a:rPr lang="en-US" sz="2400">
                <a:solidFill>
                  <a:srgbClr val="D06300"/>
                </a:solidFill>
                <a:latin typeface="Times New Roman" panose="02020603050405020304" pitchFamily="18" charset="0"/>
                <a:cs typeface="Times New Roman" panose="02020603050405020304" pitchFamily="18" charset="0"/>
              </a:rPr>
              <a:t>	</a:t>
            </a:r>
            <a:r>
              <a:rPr lang="vi-VN" sz="2400">
                <a:solidFill>
                  <a:srgbClr val="D06300"/>
                </a:solidFill>
                <a:latin typeface="Times New Roman" panose="02020603050405020304" pitchFamily="18" charset="0"/>
                <a:cs typeface="Times New Roman" panose="02020603050405020304" pitchFamily="18" charset="0"/>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285640"/>
                </a:solidFill>
                <a:latin typeface="Times New Roman" panose="02020603050405020304" pitchFamily="18" charset="0"/>
                <a:cs typeface="Times New Roman" panose="02020603050405020304" pitchFamily="18" charset="0"/>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a:t>
            </a:r>
            <a:r>
              <a:rPr lang="en-US" sz="2400">
                <a:solidFill>
                  <a:srgbClr val="285640"/>
                </a:solidFill>
                <a:latin typeface="Times New Roman" panose="02020603050405020304" pitchFamily="18" charset="0"/>
                <a:cs typeface="Times New Roman" panose="02020603050405020304" pitchFamily="18" charset="0"/>
              </a:rPr>
              <a:t>súng </a:t>
            </a:r>
            <a:r>
              <a:rPr lang="vi-VN" sz="2400">
                <a:solidFill>
                  <a:srgbClr val="285640"/>
                </a:solidFill>
                <a:latin typeface="Times New Roman" panose="02020603050405020304" pitchFamily="18" charset="0"/>
                <a:cs typeface="Times New Roman" panose="02020603050405020304" pitchFamily="18" charset="0"/>
              </a:rPr>
              <a:t>ba-dô-ca, súng không giật, bom bay tiêu diệt xe tăng và lô cốt của giặc.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6E1A18"/>
                </a:solidFill>
                <a:latin typeface="Times New Roman" panose="02020603050405020304" pitchFamily="18" charset="0"/>
                <a:cs typeface="Times New Roman" panose="02020603050405020304" pitchFamily="18" charset="0"/>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r>
              <a:rPr lang="vi-VN" sz="2400" i="1">
                <a:solidFill>
                  <a:srgbClr val="002060"/>
                </a:solidFill>
                <a:latin typeface="Times New Roman" panose="02020603050405020304" pitchFamily="18" charset="0"/>
                <a:cs typeface="Times New Roman" panose="02020603050405020304" pitchFamily="18" charset="0"/>
              </a:rPr>
              <a:t>Theo </a:t>
            </a:r>
            <a:r>
              <a:rPr lang="vi-VN" sz="2400">
                <a:solidFill>
                  <a:srgbClr val="002060"/>
                </a:solidFill>
                <a:latin typeface="Times New Roman" panose="02020603050405020304" pitchFamily="18" charset="0"/>
                <a:cs typeface="Times New Roman" panose="02020603050405020304" pitchFamily="18" charset="0"/>
              </a:rPr>
              <a:t>TỪ ĐIỂN NHÂN VẬT LỊCH SỬ VIỆT NAM</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604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视频"/>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526</TotalTime>
  <Words>3266</Words>
  <Application>Microsoft Office PowerPoint</Application>
  <PresentationFormat>Màn hình rộng</PresentationFormat>
  <Paragraphs>123</Paragraphs>
  <Slides>42</Slides>
  <Notes>8</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42</vt:i4>
      </vt:variant>
    </vt:vector>
  </HeadingPairs>
  <TitlesOfParts>
    <vt:vector size="48" baseType="lpstr">
      <vt:lpstr>Helvetica</vt:lpstr>
      <vt:lpstr>Arial</vt:lpstr>
      <vt:lpstr>Times New Roman</vt:lpstr>
      <vt:lpstr>UVN Banh Mi</vt:lpstr>
      <vt:lpstr>等线</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Hồ Thị Hồng Linh</cp:lastModifiedBy>
  <cp:revision>83</cp:revision>
  <dcterms:created xsi:type="dcterms:W3CDTF">2018-12-09T10:07:45Z</dcterms:created>
  <dcterms:modified xsi:type="dcterms:W3CDTF">2022-02-07T01:44:47Z</dcterms:modified>
  <cp:category>T</cp:category>
  <cp:version>B29</cp:version>
</cp:coreProperties>
</file>